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6"/>
  </p:notesMasterIdLst>
  <p:handoutMasterIdLst>
    <p:handoutMasterId r:id="rId67"/>
  </p:handoutMasterIdLst>
  <p:sldIdLst>
    <p:sldId id="256" r:id="rId2"/>
    <p:sldId id="313" r:id="rId3"/>
    <p:sldId id="402" r:id="rId4"/>
    <p:sldId id="396" r:id="rId5"/>
    <p:sldId id="397" r:id="rId6"/>
    <p:sldId id="399" r:id="rId7"/>
    <p:sldId id="350" r:id="rId8"/>
    <p:sldId id="407" r:id="rId9"/>
    <p:sldId id="408" r:id="rId10"/>
    <p:sldId id="409" r:id="rId11"/>
    <p:sldId id="410" r:id="rId12"/>
    <p:sldId id="411" r:id="rId13"/>
    <p:sldId id="412" r:id="rId14"/>
    <p:sldId id="413" r:id="rId15"/>
    <p:sldId id="414" r:id="rId16"/>
    <p:sldId id="415" r:id="rId17"/>
    <p:sldId id="416" r:id="rId18"/>
    <p:sldId id="417" r:id="rId19"/>
    <p:sldId id="418" r:id="rId20"/>
    <p:sldId id="419" r:id="rId21"/>
    <p:sldId id="420" r:id="rId22"/>
    <p:sldId id="421" r:id="rId23"/>
    <p:sldId id="422" r:id="rId24"/>
    <p:sldId id="423" r:id="rId25"/>
    <p:sldId id="357" r:id="rId26"/>
    <p:sldId id="266" r:id="rId27"/>
    <p:sldId id="406" r:id="rId28"/>
    <p:sldId id="369" r:id="rId29"/>
    <p:sldId id="334" r:id="rId30"/>
    <p:sldId id="339" r:id="rId31"/>
    <p:sldId id="346" r:id="rId32"/>
    <p:sldId id="270" r:id="rId33"/>
    <p:sldId id="272" r:id="rId34"/>
    <p:sldId id="395" r:id="rId35"/>
    <p:sldId id="353" r:id="rId36"/>
    <p:sldId id="358" r:id="rId37"/>
    <p:sldId id="354" r:id="rId38"/>
    <p:sldId id="355" r:id="rId39"/>
    <p:sldId id="356" r:id="rId40"/>
    <p:sldId id="360" r:id="rId41"/>
    <p:sldId id="359" r:id="rId42"/>
    <p:sldId id="362" r:id="rId43"/>
    <p:sldId id="363" r:id="rId44"/>
    <p:sldId id="376" r:id="rId45"/>
    <p:sldId id="377" r:id="rId46"/>
    <p:sldId id="378" r:id="rId47"/>
    <p:sldId id="379" r:id="rId48"/>
    <p:sldId id="380" r:id="rId49"/>
    <p:sldId id="381" r:id="rId50"/>
    <p:sldId id="382" r:id="rId51"/>
    <p:sldId id="383" r:id="rId52"/>
    <p:sldId id="385" r:id="rId53"/>
    <p:sldId id="386" r:id="rId54"/>
    <p:sldId id="387" r:id="rId55"/>
    <p:sldId id="388" r:id="rId56"/>
    <p:sldId id="389" r:id="rId57"/>
    <p:sldId id="390" r:id="rId58"/>
    <p:sldId id="391" r:id="rId59"/>
    <p:sldId id="393" r:id="rId60"/>
    <p:sldId id="405" r:id="rId61"/>
    <p:sldId id="310" r:id="rId62"/>
    <p:sldId id="424" r:id="rId63"/>
    <p:sldId id="276" r:id="rId64"/>
    <p:sldId id="311" r:id="rId6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66A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5854"/>
    <p:restoredTop sz="79201"/>
  </p:normalViewPr>
  <p:slideViewPr>
    <p:cSldViewPr snapToGrid="0" snapToObjects="1">
      <p:cViewPr>
        <p:scale>
          <a:sx n="85" d="100"/>
          <a:sy n="85" d="100"/>
        </p:scale>
        <p:origin x="4880" y="10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notesMaster" Target="notesMasters/notesMaster1.xml"/><Relationship Id="rId67" Type="http://schemas.openxmlformats.org/officeDocument/2006/relationships/handoutMaster" Target="handoutMasters/handoutMaster1.xml"/><Relationship Id="rId68" Type="http://schemas.openxmlformats.org/officeDocument/2006/relationships/presProps" Target="presProps.xml"/><Relationship Id="rId69" Type="http://schemas.openxmlformats.org/officeDocument/2006/relationships/viewProps" Target="viewProp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theme" Target="theme/theme1.xml"/><Relationship Id="rId71"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venir Next Regular"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639DE4-8412-6344-A2D7-B7FF521F4097}" type="datetimeFigureOut">
              <a:rPr lang="en-US" smtClean="0">
                <a:latin typeface="Avenir Next Regular" charset="0"/>
              </a:rPr>
              <a:t>8/2/18</a:t>
            </a:fld>
            <a:endParaRPr lang="en-US" dirty="0">
              <a:latin typeface="Avenir Next Regular"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venir Next Regular"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7707B51-B61D-C74A-AF79-9C5C5A6CE40F}" type="slidenum">
              <a:rPr lang="en-US" smtClean="0">
                <a:latin typeface="Avenir Next Regular" charset="0"/>
              </a:rPr>
              <a:t>‹#›</a:t>
            </a:fld>
            <a:endParaRPr lang="en-US" dirty="0">
              <a:latin typeface="Avenir Next Regular" charset="0"/>
            </a:endParaRPr>
          </a:p>
        </p:txBody>
      </p:sp>
    </p:spTree>
    <p:extLst>
      <p:ext uri="{BB962C8B-B14F-4D97-AF65-F5344CB8AC3E}">
        <p14:creationId xmlns:p14="http://schemas.microsoft.com/office/powerpoint/2010/main" val="10836777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Avenir Next Regular"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Avenir Next Regular" charset="0"/>
              </a:defRPr>
            </a:lvl1pPr>
          </a:lstStyle>
          <a:p>
            <a:fld id="{1398A151-EB46-6348-A030-D80606F3EBDC}" type="datetimeFigureOut">
              <a:rPr lang="en-US" smtClean="0"/>
              <a:pPr/>
              <a:t>8/2/18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Avenir Next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Avenir Next Regular" charset="0"/>
              </a:defRPr>
            </a:lvl1pPr>
          </a:lstStyle>
          <a:p>
            <a:fld id="{C90D119B-9484-5347-B718-D4481825F865}" type="slidenum">
              <a:rPr lang="en-US" smtClean="0"/>
              <a:pPr/>
              <a:t>‹#›</a:t>
            </a:fld>
            <a:endParaRPr lang="en-US" dirty="0"/>
          </a:p>
        </p:txBody>
      </p:sp>
    </p:spTree>
    <p:extLst>
      <p:ext uri="{BB962C8B-B14F-4D97-AF65-F5344CB8AC3E}">
        <p14:creationId xmlns:p14="http://schemas.microsoft.com/office/powerpoint/2010/main" val="2792160947"/>
      </p:ext>
    </p:extLst>
  </p:cSld>
  <p:clrMap bg1="lt1" tx1="dk1" bg2="lt2" tx2="dk2" accent1="accent1" accent2="accent2" accent3="accent3" accent4="accent4" accent5="accent5" accent6="accent6" hlink="hlink" folHlink="folHlink"/>
  <p:notesStyle>
    <a:lvl1pPr marL="0" algn="l" defTabSz="457200" rtl="0" eaLnBrk="1" latinLnBrk="0" hangingPunct="1">
      <a:defRPr sz="1200" b="0" i="0" kern="1200">
        <a:solidFill>
          <a:schemeClr val="tx1"/>
        </a:solidFill>
        <a:latin typeface="Avenir Next Regular" charset="0"/>
        <a:ea typeface="+mn-ea"/>
        <a:cs typeface="+mn-cs"/>
      </a:defRPr>
    </a:lvl1pPr>
    <a:lvl2pPr marL="457200" algn="l" defTabSz="457200" rtl="0" eaLnBrk="1" latinLnBrk="0" hangingPunct="1">
      <a:defRPr sz="1200" b="0" i="0" kern="1200">
        <a:solidFill>
          <a:schemeClr val="tx1"/>
        </a:solidFill>
        <a:latin typeface="Avenir Next Regular" charset="0"/>
        <a:ea typeface="+mn-ea"/>
        <a:cs typeface="+mn-cs"/>
      </a:defRPr>
    </a:lvl2pPr>
    <a:lvl3pPr marL="914400" algn="l" defTabSz="457200" rtl="0" eaLnBrk="1" latinLnBrk="0" hangingPunct="1">
      <a:defRPr sz="1200" b="0" i="0" kern="1200">
        <a:solidFill>
          <a:schemeClr val="tx1"/>
        </a:solidFill>
        <a:latin typeface="Avenir Next Regular" charset="0"/>
        <a:ea typeface="+mn-ea"/>
        <a:cs typeface="+mn-cs"/>
      </a:defRPr>
    </a:lvl3pPr>
    <a:lvl4pPr marL="1371600" algn="l" defTabSz="457200" rtl="0" eaLnBrk="1" latinLnBrk="0" hangingPunct="1">
      <a:defRPr sz="1200" b="0" i="0" kern="1200">
        <a:solidFill>
          <a:schemeClr val="tx1"/>
        </a:solidFill>
        <a:latin typeface="Avenir Next Regular" charset="0"/>
        <a:ea typeface="+mn-ea"/>
        <a:cs typeface="+mn-cs"/>
      </a:defRPr>
    </a:lvl4pPr>
    <a:lvl5pPr marL="1828800" algn="l" defTabSz="457200" rtl="0" eaLnBrk="1" latinLnBrk="0" hangingPunct="1">
      <a:defRPr sz="1200" b="0" i="0" kern="1200">
        <a:solidFill>
          <a:schemeClr val="tx1"/>
        </a:solidFill>
        <a:latin typeface="Avenir Next Regular"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Thanks so</a:t>
            </a:r>
            <a:r>
              <a:rPr lang="en-US" baseline="0" dirty="0" smtClean="0"/>
              <a:t> much for the invitation to speak with you all!</a:t>
            </a:r>
          </a:p>
          <a:p>
            <a:endParaRPr lang="en-US" baseline="0" dirty="0" smtClean="0"/>
          </a:p>
          <a:p>
            <a:r>
              <a:rPr lang="en-US" baseline="0" dirty="0" smtClean="0"/>
              <a:t>Today I’ll be presenting some other highlights from research I have done over the past few years that’s targeted at understanding biogeographic patterns in changing environments, particularly focusing on the late Quaternary, or the last 21000 years. </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1</a:t>
            </a:fld>
            <a:endParaRPr lang="en-US" dirty="0"/>
          </a:p>
        </p:txBody>
      </p:sp>
    </p:spTree>
    <p:extLst>
      <p:ext uri="{BB962C8B-B14F-4D97-AF65-F5344CB8AC3E}">
        <p14:creationId xmlns:p14="http://schemas.microsoft.com/office/powerpoint/2010/main" val="4904808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(Jessica Note: Go to Ferrier 2007 Fig 2)</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27</a:t>
            </a:fld>
            <a:endParaRPr lang="en-US" dirty="0"/>
          </a:p>
        </p:txBody>
      </p:sp>
    </p:spTree>
    <p:extLst>
      <p:ext uri="{BB962C8B-B14F-4D97-AF65-F5344CB8AC3E}">
        <p14:creationId xmlns:p14="http://schemas.microsoft.com/office/powerpoint/2010/main" val="311895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Message #1 is that,</a:t>
            </a:r>
            <a:r>
              <a:rPr lang="en-US" baseline="0" dirty="0" smtClean="0"/>
              <a:t> not surprisingly, climate has a strong influence of community turnover.</a:t>
            </a:r>
          </a:p>
          <a:p>
            <a:endParaRPr lang="en-US" baseline="0" dirty="0" smtClean="0"/>
          </a:p>
          <a:p>
            <a:r>
              <a:rPr lang="en-US" baseline="0" dirty="0" smtClean="0"/>
              <a:t>However, it's influence isn't the same through time.</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28</a:t>
            </a:fld>
            <a:endParaRPr lang="en-US" dirty="0"/>
          </a:p>
        </p:txBody>
      </p:sp>
    </p:spTree>
    <p:extLst>
      <p:ext uri="{BB962C8B-B14F-4D97-AF65-F5344CB8AC3E}">
        <p14:creationId xmlns:p14="http://schemas.microsoft.com/office/powerpoint/2010/main" val="1744842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thing we </a:t>
            </a:r>
            <a:r>
              <a:rPr lang="en-US" dirty="0" err="1" smtClean="0"/>
              <a:t>watned</a:t>
            </a:r>
            <a:r>
              <a:rPr lang="en-US" dirty="0" smtClean="0"/>
              <a:t> to do was examine the influence of particular variables.  For</a:t>
            </a:r>
            <a:r>
              <a:rPr lang="en-US" baseline="0" dirty="0" smtClean="0"/>
              <a:t> this project, we used a few different variables : different aspects of the climate system plus </a:t>
            </a:r>
            <a:r>
              <a:rPr lang="en-US" baseline="0" dirty="0" err="1" smtClean="0"/>
              <a:t>lat</a:t>
            </a:r>
            <a:r>
              <a:rPr lang="en-US" baseline="0" dirty="0" smtClean="0"/>
              <a:t> and long.</a:t>
            </a:r>
          </a:p>
          <a:p>
            <a:endParaRPr lang="en-US" baseline="0" dirty="0" smtClean="0"/>
          </a:p>
          <a:p>
            <a:r>
              <a:rPr lang="en-US" baseline="0" dirty="0" smtClean="0"/>
              <a:t>The method we've used, generalized dissimilarity modeling, fits, non-linear </a:t>
            </a:r>
            <a:r>
              <a:rPr lang="en-US" baseline="0" dirty="0" err="1" smtClean="0"/>
              <a:t>isplines</a:t>
            </a:r>
            <a:r>
              <a:rPr lang="en-US" baseline="0" dirty="0" smtClean="0"/>
              <a:t> to the pattern of community turnover across each predictor variable.  So these plots show the partial contribution of each individual variable to the pattern of community turnover. It's essentially showing the way that communities turnover across the gradients, with higher slopes corresponding to higher rates of community change in that portion of the predictor gradient.  And the maximum height of the predictor says something about the total influence of the variable.  In this case, both variables have a similar maximum height, meaning they contribute equally to the pattern of community turnover.</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29</a:t>
            </a:fld>
            <a:endParaRPr lang="en-US" dirty="0"/>
          </a:p>
        </p:txBody>
      </p:sp>
    </p:spTree>
    <p:extLst>
      <p:ext uri="{BB962C8B-B14F-4D97-AF65-F5344CB8AC3E}">
        <p14:creationId xmlns:p14="http://schemas.microsoft.com/office/powerpoint/2010/main" val="36317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if we zoom in on the present day, this is what the relationship</a:t>
            </a:r>
            <a:r>
              <a:rPr lang="en-US" baseline="0" dirty="0" smtClean="0"/>
              <a:t> between fossil pollen and climate + geography is.</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30</a:t>
            </a:fld>
            <a:endParaRPr lang="en-US" dirty="0"/>
          </a:p>
        </p:txBody>
      </p:sp>
    </p:spTree>
    <p:extLst>
      <p:ext uri="{BB962C8B-B14F-4D97-AF65-F5344CB8AC3E}">
        <p14:creationId xmlns:p14="http://schemas.microsoft.com/office/powerpoint/2010/main" val="1571464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see that today, summer temperature is the variable most</a:t>
            </a:r>
            <a:r>
              <a:rPr lang="en-US" baseline="0" dirty="0" smtClean="0"/>
              <a:t> strongly associated with how vegetation changes across the landscape, with the seasonality of </a:t>
            </a:r>
            <a:r>
              <a:rPr lang="en-US" baseline="0" dirty="0" err="1" smtClean="0"/>
              <a:t>precip</a:t>
            </a:r>
            <a:r>
              <a:rPr lang="en-US" baseline="0" dirty="0" smtClean="0"/>
              <a:t> and geographic distance as other </a:t>
            </a:r>
            <a:r>
              <a:rPr lang="en-US" baseline="0" dirty="0" err="1" smtClean="0"/>
              <a:t>significatn</a:t>
            </a:r>
            <a:r>
              <a:rPr lang="en-US" baseline="0" dirty="0" smtClean="0"/>
              <a:t> predictors.  The blank spaces correspond to variables that were included in the </a:t>
            </a:r>
            <a:r>
              <a:rPr lang="en-US" baseline="0" dirty="0" err="1" smtClean="0"/>
              <a:t>inital</a:t>
            </a:r>
            <a:r>
              <a:rPr lang="en-US" baseline="0" dirty="0" smtClean="0"/>
              <a:t> model, but were not retained in the final model.</a:t>
            </a:r>
          </a:p>
          <a:p>
            <a:endParaRPr lang="en-US" baseline="0" dirty="0" smtClean="0"/>
          </a:p>
          <a:p>
            <a:r>
              <a:rPr lang="en-US" baseline="0" dirty="0" smtClean="0"/>
              <a:t>So that's what it looks like today.  What about the past 14000 years?</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31</a:t>
            </a:fld>
            <a:endParaRPr lang="en-US" dirty="0"/>
          </a:p>
        </p:txBody>
      </p:sp>
    </p:spTree>
    <p:extLst>
      <p:ext uri="{BB962C8B-B14F-4D97-AF65-F5344CB8AC3E}">
        <p14:creationId xmlns:p14="http://schemas.microsoft.com/office/powerpoint/2010/main" val="772672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the</a:t>
            </a:r>
            <a:r>
              <a:rPr lang="en-US" baseline="0" dirty="0" smtClean="0"/>
              <a:t> pattern]</a:t>
            </a:r>
          </a:p>
          <a:p>
            <a:endParaRPr lang="en-US" baseline="0" dirty="0" smtClean="0"/>
          </a:p>
          <a:p>
            <a:r>
              <a:rPr lang="en-US" baseline="0" dirty="0" smtClean="0"/>
              <a:t>Both stasis and change.</a:t>
            </a:r>
          </a:p>
          <a:p>
            <a:endParaRPr lang="en-US" baseline="0" dirty="0" smtClean="0"/>
          </a:p>
          <a:p>
            <a:r>
              <a:rPr lang="en-US" baseline="0" dirty="0" smtClean="0"/>
              <a:t>Stasis in that summer temp and geographic distance are always in the final models, and also that for some thousands of years, the shape of the relationship is the same.  </a:t>
            </a:r>
          </a:p>
          <a:p>
            <a:endParaRPr lang="en-US" baseline="0" dirty="0" smtClean="0"/>
          </a:p>
          <a:p>
            <a:r>
              <a:rPr lang="en-US" baseline="0" dirty="0" smtClean="0"/>
              <a:t>But change in that, starting around 9000 years ago, the shape of the relationships changes...and also that the importance of other variables comes and goes.</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32</a:t>
            </a:fld>
            <a:endParaRPr lang="en-US" dirty="0"/>
          </a:p>
        </p:txBody>
      </p:sp>
    </p:spTree>
    <p:extLst>
      <p:ext uri="{BB962C8B-B14F-4D97-AF65-F5344CB8AC3E}">
        <p14:creationId xmlns:p14="http://schemas.microsoft.com/office/powerpoint/2010/main" val="16404319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ea typeface="ＭＳ Ｐゴシック" pitchFamily="1" charset="-128"/>
                <a:cs typeface="ＭＳ Ｐゴシック" pitchFamily="1" charset="-128"/>
              </a:rPr>
              <a:t>So</a:t>
            </a:r>
            <a:r>
              <a:rPr lang="en-US" baseline="0" dirty="0" smtClean="0">
                <a:ea typeface="ＭＳ Ｐゴシック" pitchFamily="1" charset="-128"/>
                <a:cs typeface="ＭＳ Ｐゴシック" pitchFamily="1" charset="-128"/>
              </a:rPr>
              <a:t> overall...</a:t>
            </a:r>
          </a:p>
          <a:p>
            <a:pPr eaLnBrk="1" hangingPunct="1">
              <a:spcBef>
                <a:spcPct val="0"/>
              </a:spcBef>
            </a:pPr>
            <a:r>
              <a:rPr lang="en-US" baseline="0" dirty="0" smtClean="0">
                <a:ea typeface="ＭＳ Ｐゴシック" pitchFamily="1" charset="-128"/>
                <a:cs typeface="ＭＳ Ｐゴシック" pitchFamily="1" charset="-128"/>
              </a:rPr>
              <a:t>explain bullets.</a:t>
            </a:r>
          </a:p>
          <a:p>
            <a:pPr eaLnBrk="1" hangingPunct="1">
              <a:spcBef>
                <a:spcPct val="0"/>
              </a:spcBef>
            </a:pPr>
            <a:endParaRPr lang="en-US" baseline="0" dirty="0" smtClean="0">
              <a:ea typeface="ＭＳ Ｐゴシック" pitchFamily="1" charset="-128"/>
              <a:cs typeface="ＭＳ Ｐゴシック" pitchFamily="1" charset="-128"/>
            </a:endParaRPr>
          </a:p>
          <a:p>
            <a:pPr eaLnBrk="1" hangingPunct="1">
              <a:spcBef>
                <a:spcPct val="0"/>
              </a:spcBef>
            </a:pPr>
            <a:r>
              <a:rPr lang="en-US" baseline="0" dirty="0" smtClean="0">
                <a:ea typeface="ＭＳ Ｐゴシック" pitchFamily="1" charset="-128"/>
                <a:cs typeface="ＭＳ Ｐゴシック" pitchFamily="1" charset="-128"/>
              </a:rPr>
              <a:t>Then end with transition to interactions. </a:t>
            </a:r>
          </a:p>
          <a:p>
            <a:pPr eaLnBrk="1" hangingPunct="1">
              <a:spcBef>
                <a:spcPct val="0"/>
              </a:spcBef>
            </a:pPr>
            <a:endParaRPr lang="en-US" baseline="0" dirty="0" smtClean="0">
              <a:ea typeface="ＭＳ Ｐゴシック" pitchFamily="1" charset="-128"/>
              <a:cs typeface="ＭＳ Ｐゴシック" pitchFamily="1" charset="-128"/>
            </a:endParaRPr>
          </a:p>
          <a:p>
            <a:pPr eaLnBrk="1" hangingPunct="1">
              <a:spcBef>
                <a:spcPct val="0"/>
              </a:spcBef>
            </a:pPr>
            <a:r>
              <a:rPr lang="en-US" baseline="0" dirty="0" smtClean="0">
                <a:ea typeface="ＭＳ Ｐゴシック" pitchFamily="1" charset="-128"/>
                <a:cs typeface="ＭＳ Ｐゴシック" pitchFamily="1" charset="-128"/>
              </a:rPr>
              <a:t>this indicates that it’s not only climate, or these particular climate variables, that may have been important in structuring assemblages across space and time.</a:t>
            </a:r>
            <a:endParaRPr lang="en-US" dirty="0">
              <a:ea typeface="ＭＳ Ｐゴシック" pitchFamily="1" charset="-128"/>
              <a:cs typeface="ＭＳ Ｐゴシック" pitchFamily="1" charset="-128"/>
            </a:endParaRPr>
          </a:p>
        </p:txBody>
      </p:sp>
      <p:sp>
        <p:nvSpPr>
          <p:cNvPr id="26628" name="Slide Number Placeholder 3"/>
          <p:cNvSpPr>
            <a:spLocks noGrp="1"/>
          </p:cNvSpPr>
          <p:nvPr>
            <p:ph type="sldNum" sz="quarter" idx="5"/>
          </p:nvPr>
        </p:nvSpPr>
        <p:spPr bwMode="auto">
          <a:noFill/>
          <a:ln>
            <a:miter lim="800000"/>
            <a:headEnd/>
            <a:tailEnd/>
          </a:ln>
        </p:spPr>
        <p:txBody>
          <a:bodyPr/>
          <a:lstStyle/>
          <a:p>
            <a:fld id="{C4941EEC-C971-AD47-9C2F-E4398C03977D}" type="slidenum">
              <a:rPr lang="en-US">
                <a:ea typeface="ＭＳ Ｐゴシック" pitchFamily="1" charset="-128"/>
                <a:cs typeface="ＭＳ Ｐゴシック" pitchFamily="1" charset="-128"/>
              </a:rPr>
              <a:pPr/>
              <a:t>33</a:t>
            </a:fld>
            <a:endParaRPr lang="en-US" dirty="0">
              <a:ea typeface="ＭＳ Ｐゴシック" pitchFamily="1" charset="-128"/>
              <a:cs typeface="ＭＳ Ｐゴシック" pitchFamily="1"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 next questions was can </a:t>
            </a:r>
            <a:r>
              <a:rPr lang="en-US" baseline="0" dirty="0" smtClean="0"/>
              <a:t>we harness these associations to improve our models of how species distributions may change through time?</a:t>
            </a:r>
          </a:p>
          <a:p>
            <a:endParaRPr lang="en-US" baseline="0" dirty="0" smtClean="0"/>
          </a:p>
          <a:p>
            <a:r>
              <a:rPr lang="en-US" baseline="0" dirty="0" smtClean="0"/>
              <a:t>There's been a lot of work recently centered on trying to capture species associations in our projections for the future.  So does this pattern of association through time create more robust models?</a:t>
            </a:r>
            <a:endParaRPr lang="en-US" dirty="0" smtClean="0"/>
          </a:p>
          <a:p>
            <a:endParaRPr lang="en-US" dirty="0" smtClean="0"/>
          </a:p>
          <a:p>
            <a:r>
              <a:rPr lang="en-US" dirty="0" smtClean="0"/>
              <a:t>And if</a:t>
            </a:r>
            <a:r>
              <a:rPr lang="en-US" baseline="0" dirty="0" smtClean="0"/>
              <a:t> we answer this question using paleo data, </a:t>
            </a:r>
            <a:r>
              <a:rPr lang="en-US" dirty="0" smtClean="0"/>
              <a:t>does this inform the robustness we can expect from models for the future?</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t>34</a:t>
            </a:fld>
            <a:endParaRPr lang="en-US"/>
          </a:p>
        </p:txBody>
      </p:sp>
    </p:spTree>
    <p:extLst>
      <p:ext uri="{BB962C8B-B14F-4D97-AF65-F5344CB8AC3E}">
        <p14:creationId xmlns:p14="http://schemas.microsoft.com/office/powerpoint/2010/main" val="368804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understand the issue, let's</a:t>
            </a:r>
            <a:r>
              <a:rPr lang="en-US" baseline="0" dirty="0" smtClean="0"/>
              <a:t> briefly review the main tool for making projections of species distributions across space or time.</a:t>
            </a:r>
          </a:p>
          <a:p>
            <a:endParaRPr lang="en-US" baseline="0" dirty="0" smtClean="0"/>
          </a:p>
          <a:p>
            <a:r>
              <a:rPr lang="en-US" baseline="0" dirty="0" smtClean="0"/>
              <a:t>You take species occurrence data, couple that with environmental predictors to build a  species distribution model.  You validate this model by predicting the current range of the species, and if it works, ....</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35</a:t>
            </a:fld>
            <a:endParaRPr lang="en-US" dirty="0"/>
          </a:p>
        </p:txBody>
      </p:sp>
    </p:spTree>
    <p:extLst>
      <p:ext uri="{BB962C8B-B14F-4D97-AF65-F5344CB8AC3E}">
        <p14:creationId xmlns:p14="http://schemas.microsoft.com/office/powerpoint/2010/main" val="238277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then  project that model to new conditions...such</a:t>
            </a:r>
            <a:r>
              <a:rPr lang="en-US" baseline="0" dirty="0" smtClean="0"/>
              <a:t> as a new continent for a potentially invasive species, or to future times given some scenarios for greenhouse gas emissions. </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36</a:t>
            </a:fld>
            <a:endParaRPr lang="en-US" dirty="0"/>
          </a:p>
        </p:txBody>
      </p:sp>
    </p:spTree>
    <p:extLst>
      <p:ext uri="{BB962C8B-B14F-4D97-AF65-F5344CB8AC3E}">
        <p14:creationId xmlns:p14="http://schemas.microsoft.com/office/powerpoint/2010/main" val="2137647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Today, I’m</a:t>
            </a:r>
            <a:r>
              <a:rPr lang="en-US" baseline="0" dirty="0" smtClean="0"/>
              <a:t> going to cover four projects that illustrate these themes.</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t>2</a:t>
            </a:fld>
            <a:endParaRPr lang="en-US"/>
          </a:p>
        </p:txBody>
      </p:sp>
    </p:spTree>
    <p:extLst>
      <p:ext uri="{BB962C8B-B14F-4D97-AF65-F5344CB8AC3E}">
        <p14:creationId xmlns:p14="http://schemas.microsoft.com/office/powerpoint/2010/main" val="7704851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Avenir Next Regular" charset="0"/>
                <a:ea typeface="+mn-ea"/>
                <a:cs typeface="+mn-cs"/>
              </a:rPr>
              <a:t>Effectively, this is what you're doing.  Finding</a:t>
            </a:r>
            <a:r>
              <a:rPr lang="en-US" sz="1200" b="0" i="0" kern="1200" baseline="0" dirty="0" smtClean="0">
                <a:solidFill>
                  <a:schemeClr val="tx1"/>
                </a:solidFill>
                <a:effectLst/>
                <a:latin typeface="Avenir Next Regular" charset="0"/>
                <a:ea typeface="+mn-ea"/>
                <a:cs typeface="+mn-cs"/>
              </a:rPr>
              <a:t> the algorithm that best predicts the pattern of </a:t>
            </a:r>
            <a:r>
              <a:rPr lang="en-US" sz="1200" b="0" i="0" kern="1200" baseline="0" dirty="0" err="1" smtClean="0">
                <a:solidFill>
                  <a:schemeClr val="tx1"/>
                </a:solidFill>
                <a:effectLst/>
                <a:latin typeface="Avenir Next Regular" charset="0"/>
                <a:ea typeface="+mn-ea"/>
                <a:cs typeface="+mn-cs"/>
              </a:rPr>
              <a:t>occurences</a:t>
            </a:r>
            <a:r>
              <a:rPr lang="en-US" sz="1200" b="0" i="0" kern="1200" baseline="0" dirty="0" smtClean="0">
                <a:solidFill>
                  <a:schemeClr val="tx1"/>
                </a:solidFill>
                <a:effectLst/>
                <a:latin typeface="Avenir Next Regular" charset="0"/>
                <a:ea typeface="+mn-ea"/>
                <a:cs typeface="+mn-cs"/>
              </a:rPr>
              <a:t> for a species across the landscape.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Avenir Next Regular" charset="0"/>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Avenir Next Regular" charset="0"/>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Avenir Next Regular" charset="0"/>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Avenir Next Regular" charset="0"/>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Avenir Next Regular" charset="0"/>
                <a:ea typeface="+mn-ea"/>
                <a:cs typeface="+mn-cs"/>
              </a:rPr>
              <a:t>Current paradigm is this sort of single-species framework where occurrence data for one species is fit to a set of </a:t>
            </a:r>
            <a:r>
              <a:rPr lang="en-US" sz="1200" b="0" i="0" kern="1200" dirty="0" err="1" smtClean="0">
                <a:solidFill>
                  <a:schemeClr val="tx1"/>
                </a:solidFill>
                <a:effectLst/>
                <a:latin typeface="Avenir Next Regular" charset="0"/>
                <a:ea typeface="+mn-ea"/>
                <a:cs typeface="+mn-cs"/>
              </a:rPr>
              <a:t>env</a:t>
            </a:r>
            <a:r>
              <a:rPr lang="en-US" sz="1200" b="0" i="0" kern="1200" dirty="0" smtClean="0">
                <a:solidFill>
                  <a:schemeClr val="tx1"/>
                </a:solidFill>
                <a:effectLst/>
                <a:latin typeface="Avenir Next Regular" charset="0"/>
                <a:ea typeface="+mn-ea"/>
                <a:cs typeface="+mn-cs"/>
              </a:rPr>
              <a:t>. predictors.</a:t>
            </a:r>
          </a:p>
          <a:p>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37</a:t>
            </a:fld>
            <a:endParaRPr lang="en-US" dirty="0"/>
          </a:p>
        </p:txBody>
      </p:sp>
    </p:spTree>
    <p:extLst>
      <p:ext uri="{BB962C8B-B14F-4D97-AF65-F5344CB8AC3E}">
        <p14:creationId xmlns:p14="http://schemas.microsoft.com/office/powerpoint/2010/main" val="536788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Avenir Next Regular" charset="0"/>
                <a:ea typeface="+mn-ea"/>
                <a:cs typeface="+mn-cs"/>
              </a:rPr>
              <a:t>An alternative approach is to fit a co-occurrence matrix -</a:t>
            </a:r>
            <a:r>
              <a:rPr lang="en-US" sz="1200" b="0" i="0" kern="1200" baseline="0" dirty="0" smtClean="0">
                <a:solidFill>
                  <a:schemeClr val="tx1"/>
                </a:solidFill>
                <a:effectLst/>
                <a:latin typeface="Avenir Next Regular" charset="0"/>
                <a:ea typeface="+mn-ea"/>
                <a:cs typeface="+mn-cs"/>
              </a:rPr>
              <a:t> </a:t>
            </a:r>
            <a:r>
              <a:rPr lang="en-US" sz="1200" b="0" i="0" kern="1200" dirty="0" smtClean="0">
                <a:solidFill>
                  <a:schemeClr val="tx1"/>
                </a:solidFill>
                <a:effectLst/>
                <a:latin typeface="Avenir Next Regular" charset="0"/>
                <a:ea typeface="+mn-ea"/>
                <a:cs typeface="+mn-cs"/>
              </a:rPr>
              <a:t> species aren't occurring at sites in isolation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Avenir Next Regular" charset="0"/>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Avenir Next Regular" charset="0"/>
                <a:ea typeface="+mn-ea"/>
                <a:cs typeface="+mn-cs"/>
              </a:rPr>
              <a:t>There could be some benefits to doing so...</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38</a:t>
            </a:fld>
            <a:endParaRPr lang="en-US" dirty="0"/>
          </a:p>
        </p:txBody>
      </p:sp>
    </p:spTree>
    <p:extLst>
      <p:ext uri="{BB962C8B-B14F-4D97-AF65-F5344CB8AC3E}">
        <p14:creationId xmlns:p14="http://schemas.microsoft.com/office/powerpoint/2010/main" val="2234848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Avenir Next Regular" charset="0"/>
                <a:ea typeface="+mn-ea"/>
                <a:cs typeface="+mn-cs"/>
              </a:rPr>
              <a:t>…because this method provides a bit more information - namely it captures (implicitly) any process that drives co-occurrence patterns. This process could include important interactions between co-occurring species, as well as just the co-occurrence patterns that result from shared </a:t>
            </a:r>
            <a:r>
              <a:rPr lang="en-US" sz="1200" b="0" i="0" kern="1200" dirty="0" err="1" smtClean="0">
                <a:solidFill>
                  <a:schemeClr val="tx1"/>
                </a:solidFill>
                <a:effectLst/>
                <a:latin typeface="Avenir Next Regular" charset="0"/>
                <a:ea typeface="+mn-ea"/>
                <a:cs typeface="+mn-cs"/>
              </a:rPr>
              <a:t>env</a:t>
            </a:r>
            <a:r>
              <a:rPr lang="en-US" sz="1200" b="0" i="0" kern="1200" dirty="0" smtClean="0">
                <a:solidFill>
                  <a:schemeClr val="tx1"/>
                </a:solidFill>
                <a:effectLst/>
                <a:latin typeface="Avenir Next Regular" charset="0"/>
                <a:ea typeface="+mn-ea"/>
                <a:cs typeface="+mn-cs"/>
              </a:rPr>
              <a:t>. requirements.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Avenir Next Regular" charset="0"/>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Avenir Next Regular" charset="0"/>
                <a:ea typeface="+mn-ea"/>
                <a:cs typeface="+mn-cs"/>
              </a:rPr>
              <a:t>OK, so we wanted to test the robustness of these different approaches using the fossil pollen</a:t>
            </a:r>
            <a:r>
              <a:rPr lang="en-US" sz="1200" b="0" i="0" kern="1200" baseline="0" dirty="0" smtClean="0">
                <a:solidFill>
                  <a:schemeClr val="tx1"/>
                </a:solidFill>
                <a:effectLst/>
                <a:latin typeface="Avenir Next Regular" charset="0"/>
                <a:ea typeface="+mn-ea"/>
                <a:cs typeface="+mn-cs"/>
              </a:rPr>
              <a:t> dataset.</a:t>
            </a:r>
            <a:endParaRPr lang="en-US" sz="1200" b="0" i="0" kern="1200" dirty="0" smtClean="0">
              <a:solidFill>
                <a:schemeClr val="tx1"/>
              </a:solidFill>
              <a:effectLst/>
              <a:latin typeface="Avenir Next Regular"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39</a:t>
            </a:fld>
            <a:endParaRPr lang="en-US" dirty="0"/>
          </a:p>
        </p:txBody>
      </p:sp>
    </p:spTree>
    <p:extLst>
      <p:ext uri="{BB962C8B-B14F-4D97-AF65-F5344CB8AC3E}">
        <p14:creationId xmlns:p14="http://schemas.microsoft.com/office/powerpoint/2010/main" val="160235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do this, we</a:t>
            </a:r>
            <a:r>
              <a:rPr lang="en-US" baseline="0" dirty="0" smtClean="0"/>
              <a:t> first built a series of SDMs and a series of CLMs, making sure that we using </a:t>
            </a:r>
            <a:r>
              <a:rPr lang="en-US" baseline="0" dirty="0" err="1" smtClean="0"/>
              <a:t>alorithms</a:t>
            </a:r>
            <a:r>
              <a:rPr lang="en-US" baseline="0" dirty="0" smtClean="0"/>
              <a:t> that has both single-species and multi-species versions available.</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40</a:t>
            </a:fld>
            <a:endParaRPr lang="en-US" dirty="0"/>
          </a:p>
        </p:txBody>
      </p:sp>
    </p:spTree>
    <p:extLst>
      <p:ext uri="{BB962C8B-B14F-4D97-AF65-F5344CB8AC3E}">
        <p14:creationId xmlns:p14="http://schemas.microsoft.com/office/powerpoint/2010/main" val="7408870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 we projected those models to different times</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41</a:t>
            </a:fld>
            <a:endParaRPr lang="en-US" dirty="0"/>
          </a:p>
        </p:txBody>
      </p:sp>
    </p:spTree>
    <p:extLst>
      <p:ext uri="{BB962C8B-B14F-4D97-AF65-F5344CB8AC3E}">
        <p14:creationId xmlns:p14="http://schemas.microsoft.com/office/powerpoint/2010/main" val="1217285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 do this, if we focus on a model at say, 10000, some of those models were </a:t>
            </a:r>
            <a:r>
              <a:rPr lang="en-US" dirty="0" err="1" smtClean="0"/>
              <a:t>hindcasted</a:t>
            </a:r>
            <a:r>
              <a:rPr lang="en-US" baseline="0" dirty="0" smtClean="0"/>
              <a:t> and...</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42</a:t>
            </a:fld>
            <a:endParaRPr lang="en-US" dirty="0"/>
          </a:p>
        </p:txBody>
      </p:sp>
    </p:spTree>
    <p:extLst>
      <p:ext uri="{BB962C8B-B14F-4D97-AF65-F5344CB8AC3E}">
        <p14:creationId xmlns:p14="http://schemas.microsoft.com/office/powerpoint/2010/main" val="5730938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of those models were forecasted.</a:t>
            </a:r>
          </a:p>
          <a:p>
            <a:endParaRPr lang="en-US" dirty="0" smtClean="0"/>
          </a:p>
          <a:p>
            <a:r>
              <a:rPr lang="en-US" dirty="0" smtClean="0"/>
              <a:t>And these models were projected across varying</a:t>
            </a:r>
            <a:r>
              <a:rPr lang="en-US" baseline="0" dirty="0" smtClean="0"/>
              <a:t> amounts of time, and varying amounts and rates of </a:t>
            </a:r>
            <a:r>
              <a:rPr lang="en-US" baseline="0" dirty="0" err="1" smtClean="0"/>
              <a:t>cliamte</a:t>
            </a:r>
            <a:r>
              <a:rPr lang="en-US" baseline="0" dirty="0" smtClean="0"/>
              <a:t> change.</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43</a:t>
            </a:fld>
            <a:endParaRPr lang="en-US" dirty="0"/>
          </a:p>
        </p:txBody>
      </p:sp>
    </p:spTree>
    <p:extLst>
      <p:ext uri="{BB962C8B-B14F-4D97-AF65-F5344CB8AC3E}">
        <p14:creationId xmlns:p14="http://schemas.microsoft.com/office/powerpoint/2010/main" val="8837042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so when we present the results,</a:t>
            </a:r>
            <a:r>
              <a:rPr lang="en-US" baseline="0" dirty="0" smtClean="0"/>
              <a:t> the basic plot will look like this .</a:t>
            </a:r>
          </a:p>
          <a:p>
            <a:endParaRPr lang="en-US" baseline="0" dirty="0" smtClean="0"/>
          </a:p>
          <a:p>
            <a:r>
              <a:rPr lang="en-US" baseline="0" dirty="0" smtClean="0"/>
              <a:t>explain plot.</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44</a:t>
            </a:fld>
            <a:endParaRPr lang="en-US" dirty="0"/>
          </a:p>
        </p:txBody>
      </p:sp>
    </p:spTree>
    <p:extLst>
      <p:ext uri="{BB962C8B-B14F-4D97-AF65-F5344CB8AC3E}">
        <p14:creationId xmlns:p14="http://schemas.microsoft.com/office/powerpoint/2010/main" val="7918238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Shape 264"/>
          <p:cNvSpPr>
            <a:spLocks noGrp="1" noRot="1" noChangeAspect="1"/>
          </p:cNvSpPr>
          <p:nvPr>
            <p:ph type="sldImg"/>
          </p:nvPr>
        </p:nvSpPr>
        <p:spPr>
          <a:prstGeom prst="rect">
            <a:avLst/>
          </a:prstGeom>
        </p:spPr>
        <p:txBody>
          <a:bodyPr/>
          <a:lstStyle/>
          <a:p>
            <a:endParaRPr/>
          </a:p>
        </p:txBody>
      </p:sp>
      <p:sp>
        <p:nvSpPr>
          <p:cNvPr id="265" name="Shape 265"/>
          <p:cNvSpPr>
            <a:spLocks noGrp="1"/>
          </p:cNvSpPr>
          <p:nvPr>
            <p:ph type="body" sz="quarter" idx="1"/>
          </p:nvPr>
        </p:nvSpPr>
        <p:spPr>
          <a:prstGeom prst="rect">
            <a:avLst/>
          </a:prstGeom>
        </p:spPr>
        <p:txBody>
          <a:bodyPr>
            <a:normAutofit lnSpcReduction="10000"/>
          </a:bodyPr>
          <a:lstStyle/>
          <a:p>
            <a:pPr>
              <a:defRPr sz="1700"/>
            </a:pPr>
            <a:r>
              <a:rPr lang="en-US" dirty="0" smtClean="0"/>
              <a:t>Here,</a:t>
            </a:r>
            <a:r>
              <a:rPr lang="en-US" baseline="0" dirty="0" smtClean="0"/>
              <a:t> I'm presenting the discrimination ability of the models, measured through AUC.  This first plot shows how SDMs fared...you can see they do particularly well when projecting to times that are close to their calibration time period. (discriminate between occupied and unoccupied sites)</a:t>
            </a:r>
            <a:endParaRPr lang="en-US" dirty="0" smtClean="0"/>
          </a:p>
          <a:p>
            <a:pPr>
              <a:defRPr sz="1700"/>
            </a:pPr>
            <a:endParaRPr lang="en-US" dirty="0" smtClean="0"/>
          </a:p>
          <a:p>
            <a:pPr>
              <a:defRPr sz="1700"/>
            </a:pPr>
            <a:r>
              <a:rPr dirty="0" smtClean="0"/>
              <a:t>Discrimination </a:t>
            </a:r>
            <a:r>
              <a:rPr dirty="0"/>
              <a:t>quantifies the ability of the model to correctly distinguish between occupied and unoccupied sites (i.e. the extent to which predicted probabilities for occupied sites are higher than those for unoccupied sites), regardless of the correctness of the predicted probability of occupation. AUC ranges from 0 to 1, with a value of 1 indicating perfect agreement and 0.5 indicating model performance no better than random. </a:t>
            </a:r>
          </a:p>
          <a:p>
            <a:pPr>
              <a:defRPr sz="1700"/>
            </a:pPr>
            <a:endParaRPr dirty="0"/>
          </a:p>
          <a:p>
            <a:pPr>
              <a:defRPr sz="1700"/>
            </a:pPr>
            <a:endParaRPr dirty="0"/>
          </a:p>
        </p:txBody>
      </p:sp>
    </p:spTree>
    <p:extLst>
      <p:ext uri="{BB962C8B-B14F-4D97-AF65-F5344CB8AC3E}">
        <p14:creationId xmlns:p14="http://schemas.microsoft.com/office/powerpoint/2010/main" val="2252081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how CLMs are doing.  They overall don't perform as well, but again, so a bit better</a:t>
            </a:r>
            <a:r>
              <a:rPr lang="en-US" baseline="0" dirty="0" smtClean="0"/>
              <a:t> when projected to similar times.</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46</a:t>
            </a:fld>
            <a:endParaRPr lang="en-US" dirty="0"/>
          </a:p>
        </p:txBody>
      </p:sp>
    </p:spTree>
    <p:extLst>
      <p:ext uri="{BB962C8B-B14F-4D97-AF65-F5344CB8AC3E}">
        <p14:creationId xmlns:p14="http://schemas.microsoft.com/office/powerpoint/2010/main" val="1346322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I'm going to shift gears a bit and for the rest of the talk, </a:t>
            </a:r>
            <a:r>
              <a:rPr lang="en-US" dirty="0" err="1" smtClean="0"/>
              <a:t>I;ll</a:t>
            </a:r>
            <a:r>
              <a:rPr lang="en-US" dirty="0" smtClean="0"/>
              <a:t> focus on </a:t>
            </a:r>
            <a:r>
              <a:rPr lang="en-US" baseline="0" dirty="0" smtClean="0"/>
              <a:t>a different study system.</a:t>
            </a:r>
          </a:p>
          <a:p>
            <a:endParaRPr lang="en-US" baseline="0" dirty="0" smtClean="0"/>
          </a:p>
          <a:p>
            <a:r>
              <a:rPr lang="en-US" baseline="0" dirty="0" smtClean="0"/>
              <a:t>First, I want to introduce the </a:t>
            </a:r>
            <a:r>
              <a:rPr lang="en-US" baseline="0" dirty="0" err="1" smtClean="0"/>
              <a:t>systme</a:t>
            </a:r>
            <a:r>
              <a:rPr lang="en-US" baseline="0" dirty="0" smtClean="0"/>
              <a:t> and examine the role of climate in structuring vegetation change through time.</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t>3</a:t>
            </a:fld>
            <a:endParaRPr lang="en-US"/>
          </a:p>
        </p:txBody>
      </p:sp>
    </p:spTree>
    <p:extLst>
      <p:ext uri="{BB962C8B-B14F-4D97-AF65-F5344CB8AC3E}">
        <p14:creationId xmlns:p14="http://schemas.microsoft.com/office/powerpoint/2010/main" val="4953593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if we difference</a:t>
            </a:r>
            <a:r>
              <a:rPr lang="en-US" baseline="0" dirty="0" smtClean="0"/>
              <a:t> them, we can see the conditions under which SDMs outperform CLMs, or vice versa.</a:t>
            </a:r>
          </a:p>
          <a:p>
            <a:endParaRPr lang="en-US" baseline="0" dirty="0" smtClean="0"/>
          </a:p>
          <a:p>
            <a:r>
              <a:rPr lang="en-US" baseline="0" dirty="0" smtClean="0"/>
              <a:t>explain.</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47</a:t>
            </a:fld>
            <a:endParaRPr lang="en-US" dirty="0"/>
          </a:p>
        </p:txBody>
      </p:sp>
    </p:spTree>
    <p:extLst>
      <p:ext uri="{BB962C8B-B14F-4D97-AF65-F5344CB8AC3E}">
        <p14:creationId xmlns:p14="http://schemas.microsoft.com/office/powerpoint/2010/main" val="11454312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Shape 293"/>
          <p:cNvSpPr>
            <a:spLocks noGrp="1" noRot="1" noChangeAspect="1"/>
          </p:cNvSpPr>
          <p:nvPr>
            <p:ph type="sldImg"/>
          </p:nvPr>
        </p:nvSpPr>
        <p:spPr>
          <a:prstGeom prst="rect">
            <a:avLst/>
          </a:prstGeom>
        </p:spPr>
        <p:txBody>
          <a:bodyPr/>
          <a:lstStyle/>
          <a:p>
            <a:endParaRPr/>
          </a:p>
        </p:txBody>
      </p:sp>
      <p:sp>
        <p:nvSpPr>
          <p:cNvPr id="294" name="Shape 294"/>
          <p:cNvSpPr>
            <a:spLocks noGrp="1"/>
          </p:cNvSpPr>
          <p:nvPr>
            <p:ph type="body" sz="quarter" idx="1"/>
          </p:nvPr>
        </p:nvSpPr>
        <p:spPr>
          <a:prstGeom prst="rect">
            <a:avLst/>
          </a:prstGeom>
        </p:spPr>
        <p:txBody>
          <a:bodyPr>
            <a:normAutofit lnSpcReduction="10000"/>
          </a:bodyPr>
          <a:lstStyle/>
          <a:p>
            <a:pPr>
              <a:defRPr sz="1500"/>
            </a:pPr>
            <a:r>
              <a:rPr lang="en-US" dirty="0" smtClean="0"/>
              <a:t>And here's the story using a different statistic, one that assesses the overall agreement between observations and predictions.</a:t>
            </a:r>
          </a:p>
          <a:p>
            <a:pPr>
              <a:defRPr sz="1500"/>
            </a:pPr>
            <a:endParaRPr lang="en-US" dirty="0" smtClean="0"/>
          </a:p>
          <a:p>
            <a:pPr>
              <a:defRPr sz="1500"/>
            </a:pPr>
            <a:r>
              <a:rPr lang="en-US" dirty="0" smtClean="0"/>
              <a:t>CLMs:</a:t>
            </a:r>
            <a:r>
              <a:rPr lang="en-US" baseline="0" dirty="0" smtClean="0"/>
              <a:t> better calibrated, lower MSE.</a:t>
            </a:r>
            <a:endParaRPr lang="en-US" dirty="0" smtClean="0"/>
          </a:p>
          <a:p>
            <a:pPr>
              <a:defRPr sz="1500"/>
            </a:pPr>
            <a:endParaRPr lang="en-US" dirty="0" smtClean="0"/>
          </a:p>
          <a:p>
            <a:pPr>
              <a:defRPr sz="1500"/>
            </a:pPr>
            <a:r>
              <a:rPr dirty="0" smtClean="0"/>
              <a:t>Brier </a:t>
            </a:r>
            <a:r>
              <a:rPr dirty="0"/>
              <a:t>score assesses the overall agreement between observations and predictions, and in particular, whether the model correctly predicts the probability that sites will be occupied or unoccupied. Reliability was measured using the Brier score. The Brier score is equivalent to mean squared error but is applicable when comparing continuous probabilities to mutually exclusive discrete outcomes, in this case the presence or absence. The Brier score ranges from 0 to 1, in which 0 indicates complete agreement between observed and predicted and 1 indicates complete disagreement. </a:t>
            </a:r>
          </a:p>
          <a:p>
            <a:pPr>
              <a:defRPr sz="1500"/>
            </a:pPr>
            <a:endParaRPr dirty="0"/>
          </a:p>
          <a:p>
            <a:pPr>
              <a:defRPr sz="1500"/>
            </a:pPr>
            <a:r>
              <a:rPr dirty="0"/>
              <a:t>Lower MSE (but the plot is rescaled to 1-Brier/MSE)</a:t>
            </a:r>
          </a:p>
          <a:p>
            <a:endParaRPr dirty="0"/>
          </a:p>
        </p:txBody>
      </p:sp>
    </p:spTree>
    <p:extLst>
      <p:ext uri="{BB962C8B-B14F-4D97-AF65-F5344CB8AC3E}">
        <p14:creationId xmlns:p14="http://schemas.microsoft.com/office/powerpoint/2010/main" val="9870623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Shape 299"/>
          <p:cNvSpPr>
            <a:spLocks noGrp="1" noRot="1" noChangeAspect="1"/>
          </p:cNvSpPr>
          <p:nvPr>
            <p:ph type="sldImg"/>
          </p:nvPr>
        </p:nvSpPr>
        <p:spPr>
          <a:prstGeom prst="rect">
            <a:avLst/>
          </a:prstGeom>
        </p:spPr>
        <p:txBody>
          <a:bodyPr/>
          <a:lstStyle/>
          <a:p>
            <a:endParaRPr/>
          </a:p>
        </p:txBody>
      </p:sp>
      <p:sp>
        <p:nvSpPr>
          <p:cNvPr id="300" name="Shape 300"/>
          <p:cNvSpPr>
            <a:spLocks noGrp="1"/>
          </p:cNvSpPr>
          <p:nvPr>
            <p:ph type="body" sz="quarter" idx="1"/>
          </p:nvPr>
        </p:nvSpPr>
        <p:spPr>
          <a:prstGeom prst="rect">
            <a:avLst/>
          </a:prstGeom>
        </p:spPr>
        <p:txBody>
          <a:bodyPr/>
          <a:lstStyle/>
          <a:p>
            <a:r>
              <a:rPr lang="en-US" dirty="0" smtClean="0"/>
              <a:t>But those plots showed</a:t>
            </a:r>
            <a:r>
              <a:rPr lang="en-US" baseline="0" dirty="0" smtClean="0"/>
              <a:t> how model performance changed with time...when what we really want to know is how is performs over different magnitudes of climate change.</a:t>
            </a:r>
            <a:endParaRPr lang="en-US" dirty="0" smtClean="0"/>
          </a:p>
          <a:p>
            <a:endParaRPr lang="en-US" dirty="0" smtClean="0"/>
          </a:p>
          <a:p>
            <a:r>
              <a:rPr lang="en-US" dirty="0" smtClean="0"/>
              <a:t>So</a:t>
            </a:r>
            <a:r>
              <a:rPr lang="en-US" baseline="0" dirty="0" smtClean="0"/>
              <a:t> w</a:t>
            </a:r>
            <a:r>
              <a:rPr dirty="0" smtClean="0"/>
              <a:t>e </a:t>
            </a:r>
            <a:r>
              <a:rPr dirty="0"/>
              <a:t>can also plot model performance as a function of climate distance - in other words, how does model performance change as a function of the climate distance between when the model was fit &amp; the time period to which is was projected. </a:t>
            </a:r>
            <a:endParaRPr lang="en-US" dirty="0" smtClean="0"/>
          </a:p>
          <a:p>
            <a:endParaRPr lang="en-US" dirty="0" smtClean="0"/>
          </a:p>
          <a:p>
            <a:r>
              <a:rPr dirty="0" smtClean="0"/>
              <a:t>We </a:t>
            </a:r>
            <a:r>
              <a:rPr dirty="0"/>
              <a:t>measure climate distance in PCA space (I usually don’t go into much more detail here, just not enough time &amp; too complicated, but the extra slide tries to provide a visualization if needed).</a:t>
            </a:r>
          </a:p>
        </p:txBody>
      </p:sp>
    </p:spTree>
    <p:extLst>
      <p:ext uri="{BB962C8B-B14F-4D97-AF65-F5344CB8AC3E}">
        <p14:creationId xmlns:p14="http://schemas.microsoft.com/office/powerpoint/2010/main" val="12717605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Still</a:t>
            </a:r>
            <a:r>
              <a:rPr lang="en-US" baseline="0" dirty="0" smtClean="0"/>
              <a:t> only showing SDMs</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50</a:t>
            </a:fld>
            <a:endParaRPr lang="en-US" dirty="0"/>
          </a:p>
        </p:txBody>
      </p:sp>
    </p:spTree>
    <p:extLst>
      <p:ext uri="{BB962C8B-B14F-4D97-AF65-F5344CB8AC3E}">
        <p14:creationId xmlns:p14="http://schemas.microsoft.com/office/powerpoint/2010/main" val="4672489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here's what the CLMs</a:t>
            </a:r>
            <a:r>
              <a:rPr lang="en-US" baseline="0" dirty="0" smtClean="0"/>
              <a:t> show.</a:t>
            </a:r>
          </a:p>
          <a:p>
            <a:endParaRPr lang="en-US" baseline="0" dirty="0" smtClean="0"/>
          </a:p>
          <a:p>
            <a:r>
              <a:rPr lang="en-US" baseline="0" dirty="0" smtClean="0"/>
              <a:t>Same strong decline with increases in climate novelty...but CLMs show some small advantages at the highest levels of novelty.</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51</a:t>
            </a:fld>
            <a:endParaRPr lang="en-US" dirty="0"/>
          </a:p>
        </p:txBody>
      </p:sp>
    </p:spTree>
    <p:extLst>
      <p:ext uri="{BB962C8B-B14F-4D97-AF65-F5344CB8AC3E}">
        <p14:creationId xmlns:p14="http://schemas.microsoft.com/office/powerpoint/2010/main" val="2414543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a:spLocks noGrp="1" noRot="1" noChangeAspect="1"/>
          </p:cNvSpPr>
          <p:nvPr>
            <p:ph type="sldImg"/>
          </p:nvPr>
        </p:nvSpPr>
        <p:spPr>
          <a:prstGeom prst="rect">
            <a:avLst/>
          </a:prstGeom>
        </p:spPr>
        <p:txBody>
          <a:bodyPr/>
          <a:lstStyle/>
          <a:p>
            <a:endParaRPr/>
          </a:p>
        </p:txBody>
      </p:sp>
      <p:sp>
        <p:nvSpPr>
          <p:cNvPr id="320" name="Shape 320"/>
          <p:cNvSpPr>
            <a:spLocks noGrp="1"/>
          </p:cNvSpPr>
          <p:nvPr>
            <p:ph type="body" sz="quarter" idx="1"/>
          </p:nvPr>
        </p:nvSpPr>
        <p:spPr>
          <a:prstGeom prst="rect">
            <a:avLst/>
          </a:prstGeom>
        </p:spPr>
        <p:txBody>
          <a:bodyPr/>
          <a:lstStyle/>
          <a:p>
            <a:r>
              <a:rPr lang="en-US" dirty="0" smtClean="0"/>
              <a:t>And then the 20 billion</a:t>
            </a:r>
            <a:r>
              <a:rPr lang="en-US" baseline="0" dirty="0" smtClean="0"/>
              <a:t> dollar question: what does this mean for our ability to make accurate projections of future climate change?</a:t>
            </a:r>
          </a:p>
          <a:p>
            <a:endParaRPr lang="en-US" baseline="0" dirty="0" smtClean="0"/>
          </a:p>
          <a:p>
            <a:r>
              <a:rPr lang="en-US" baseline="0" dirty="0" smtClean="0"/>
              <a:t>To answer this, we first have to examine how climate novelty for the future compares with that of the  past...</a:t>
            </a:r>
          </a:p>
          <a:p>
            <a:endParaRPr lang="en-US" baseline="0" dirty="0" smtClean="0"/>
          </a:p>
          <a:p>
            <a:r>
              <a:rPr lang="en-US" baseline="0" dirty="0" smtClean="0"/>
              <a:t>And only then can we infer future model performance.</a:t>
            </a:r>
          </a:p>
          <a:p>
            <a:endParaRPr dirty="0"/>
          </a:p>
        </p:txBody>
      </p:sp>
    </p:spTree>
    <p:extLst>
      <p:ext uri="{BB962C8B-B14F-4D97-AF65-F5344CB8AC3E}">
        <p14:creationId xmlns:p14="http://schemas.microsoft.com/office/powerpoint/2010/main" val="7508331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so first we looked at the pattern of novelty across all of North</a:t>
            </a:r>
            <a:r>
              <a:rPr lang="en-US" baseline="0" dirty="0" smtClean="0"/>
              <a:t> America...using basically the same methods as we did to calculate climate distance in the last paper.  What we see if that, not surprisingly, as you get further from the present day, climates are more different.</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53</a:t>
            </a:fld>
            <a:endParaRPr lang="en-US" dirty="0"/>
          </a:p>
        </p:txBody>
      </p:sp>
    </p:spTree>
    <p:extLst>
      <p:ext uri="{BB962C8B-B14F-4D97-AF65-F5344CB8AC3E}">
        <p14:creationId xmlns:p14="http://schemas.microsoft.com/office/powerpoint/2010/main" val="19157332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if we compare the future, we see that future climates are also expected to be very novel, even though we're only looking at &lt;100 years of change rather than 1000s.</a:t>
            </a:r>
          </a:p>
          <a:p>
            <a:endParaRPr lang="en-US" baseline="0" dirty="0" smtClean="0"/>
          </a:p>
          <a:p>
            <a:r>
              <a:rPr lang="en-US" baseline="0" dirty="0" smtClean="0"/>
              <a:t>RCP 8.5</a:t>
            </a:r>
          </a:p>
          <a:p>
            <a:endParaRPr lang="en-US" baseline="0" dirty="0" smtClean="0"/>
          </a:p>
          <a:p>
            <a:r>
              <a:rPr lang="en-US" baseline="0" dirty="0" smtClean="0"/>
              <a:t>14,000 to &gt;21,000</a:t>
            </a:r>
          </a:p>
          <a:p>
            <a:endParaRPr lang="en-US" baseline="0" dirty="0" smtClean="0"/>
          </a:p>
          <a:p>
            <a:r>
              <a:rPr lang="en-US" baseline="0" dirty="0" smtClean="0"/>
              <a:t>This is the story for all of north America...but out fossil  pollen data are from eastern North America.  Is that representative?</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54</a:t>
            </a:fld>
            <a:endParaRPr lang="en-US" dirty="0"/>
          </a:p>
        </p:txBody>
      </p:sp>
    </p:spTree>
    <p:extLst>
      <p:ext uri="{BB962C8B-B14F-4D97-AF65-F5344CB8AC3E}">
        <p14:creationId xmlns:p14="http://schemas.microsoft.com/office/powerpoint/2010/main" val="119606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Well, there are some differences, but basically for the past we see the same pattern of increasing novelty</a:t>
            </a:r>
            <a:r>
              <a:rPr lang="en-US" baseline="0" dirty="0" smtClean="0"/>
              <a:t> during deglaciation, with a sharp transition from </a:t>
            </a:r>
            <a:r>
              <a:rPr lang="en-US" baseline="0" dirty="0" err="1" smtClean="0"/>
              <a:t>deglacial</a:t>
            </a:r>
            <a:r>
              <a:rPr lang="en-US" baseline="0" dirty="0" smtClean="0"/>
              <a:t> to interglacial times.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55</a:t>
            </a:fld>
            <a:endParaRPr lang="en-US" dirty="0"/>
          </a:p>
        </p:txBody>
      </p:sp>
    </p:spTree>
    <p:extLst>
      <p:ext uri="{BB962C8B-B14F-4D97-AF65-F5344CB8AC3E}">
        <p14:creationId xmlns:p14="http://schemas.microsoft.com/office/powerpoint/2010/main" val="3355924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for the future, again, climates</a:t>
            </a:r>
            <a:r>
              <a:rPr lang="en-US" baseline="0" dirty="0" smtClean="0"/>
              <a:t> are expected to be fairly novel.  Note that they won't attain the really high novelty values seen in some of the GCMs for all of north America. </a:t>
            </a:r>
          </a:p>
          <a:p>
            <a:endParaRPr lang="en-US" baseline="0" dirty="0" smtClean="0"/>
          </a:p>
          <a:p>
            <a:r>
              <a:rPr lang="en-US" baseline="0" dirty="0" smtClean="0"/>
              <a:t>That means that, in terms of distribution models, eastern North America should represent a conservative scenario.  If the models don't work well here, it's unlikely that they will work well for other regions.</a:t>
            </a:r>
          </a:p>
          <a:p>
            <a:endParaRPr lang="en-US" baseline="0" dirty="0" smtClean="0"/>
          </a:p>
          <a:p>
            <a:r>
              <a:rPr lang="en-US" dirty="0" smtClean="0"/>
              <a:t>13,500 </a:t>
            </a:r>
            <a:r>
              <a:rPr lang="mr-IN" dirty="0" smtClean="0"/>
              <a:t>–</a:t>
            </a:r>
            <a:r>
              <a:rPr lang="en-US" dirty="0" smtClean="0"/>
              <a:t> 14,000</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56</a:t>
            </a:fld>
            <a:endParaRPr lang="en-US" dirty="0"/>
          </a:p>
        </p:txBody>
      </p:sp>
    </p:spTree>
    <p:extLst>
      <p:ext uri="{BB962C8B-B14F-4D97-AF65-F5344CB8AC3E}">
        <p14:creationId xmlns:p14="http://schemas.microsoft.com/office/powerpoint/2010/main" val="173802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3"/>
            <a:r>
              <a:rPr lang="en-US" sz="1200" kern="1200" dirty="0" smtClean="0">
                <a:solidFill>
                  <a:schemeClr val="tx1"/>
                </a:solidFill>
                <a:ea typeface="+mn-ea"/>
                <a:cs typeface="+mn-cs"/>
              </a:rPr>
              <a:t>For</a:t>
            </a:r>
            <a:r>
              <a:rPr lang="en-US" sz="1200" kern="1200" baseline="0" dirty="0" smtClean="0">
                <a:solidFill>
                  <a:schemeClr val="tx1"/>
                </a:solidFill>
                <a:ea typeface="+mn-ea"/>
                <a:cs typeface="+mn-cs"/>
              </a:rPr>
              <a:t> this, we'll rely on fossil pollen data from eastern North America.</a:t>
            </a:r>
            <a:endParaRPr lang="en-US" sz="1200" kern="1200" dirty="0" smtClean="0">
              <a:solidFill>
                <a:schemeClr val="tx1"/>
              </a:solidFill>
              <a:ea typeface="+mn-ea"/>
              <a:cs typeface="+mn-cs"/>
            </a:endParaRPr>
          </a:p>
          <a:p>
            <a:pPr lvl="3"/>
            <a:endParaRPr lang="en-US" sz="1200" kern="1200" dirty="0" smtClean="0">
              <a:solidFill>
                <a:schemeClr val="tx1"/>
              </a:solidFill>
              <a:ea typeface="+mn-ea"/>
              <a:cs typeface="+mn-cs"/>
            </a:endParaRPr>
          </a:p>
          <a:p>
            <a:pPr lvl="3"/>
            <a:endParaRPr lang="en-US" sz="1200" kern="1200" dirty="0" smtClean="0">
              <a:solidFill>
                <a:schemeClr val="tx1"/>
              </a:solidFill>
              <a:ea typeface="+mn-ea"/>
              <a:cs typeface="+mn-cs"/>
            </a:endParaRPr>
          </a:p>
          <a:p>
            <a:pPr lvl="3"/>
            <a:r>
              <a:rPr lang="en-US" sz="1200" kern="1200" dirty="0" smtClean="0">
                <a:solidFill>
                  <a:schemeClr val="tx1"/>
                </a:solidFill>
                <a:ea typeface="+mn-ea"/>
                <a:cs typeface="+mn-cs"/>
              </a:rPr>
              <a:t>Core from Horseshoe Lake, IL.</a:t>
            </a:r>
            <a:endParaRPr lang="en-US" sz="1200" kern="1200" dirty="0">
              <a:solidFill>
                <a:schemeClr val="tx1"/>
              </a:solidFill>
              <a:ea typeface="+mn-ea"/>
              <a:cs typeface="+mn-cs"/>
            </a:endParaRPr>
          </a:p>
        </p:txBody>
      </p:sp>
      <p:sp>
        <p:nvSpPr>
          <p:cNvPr id="4" name="Slide Number Placeholder 3"/>
          <p:cNvSpPr>
            <a:spLocks noGrp="1"/>
          </p:cNvSpPr>
          <p:nvPr>
            <p:ph type="sldNum" sz="quarter" idx="10"/>
          </p:nvPr>
        </p:nvSpPr>
        <p:spPr/>
        <p:txBody>
          <a:bodyPr/>
          <a:lstStyle/>
          <a:p>
            <a:fld id="{2BA3928C-2A1B-E546-BF95-7E385691BDCD}" type="slidenum">
              <a:rPr lang="en-US" smtClean="0"/>
              <a:pPr/>
              <a:t>4</a:t>
            </a:fld>
            <a:endParaRPr lang="en-US" dirty="0"/>
          </a:p>
        </p:txBody>
      </p:sp>
    </p:spTree>
    <p:extLst>
      <p:ext uri="{BB962C8B-B14F-4D97-AF65-F5344CB8AC3E}">
        <p14:creationId xmlns:p14="http://schemas.microsoft.com/office/powerpoint/2010/main" val="16129630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Shape 355"/>
          <p:cNvSpPr>
            <a:spLocks noGrp="1" noRot="1" noChangeAspect="1"/>
          </p:cNvSpPr>
          <p:nvPr>
            <p:ph type="sldImg"/>
          </p:nvPr>
        </p:nvSpPr>
        <p:spPr>
          <a:prstGeom prst="rect">
            <a:avLst/>
          </a:prstGeom>
        </p:spPr>
        <p:txBody>
          <a:bodyPr/>
          <a:lstStyle/>
          <a:p>
            <a:endParaRPr/>
          </a:p>
        </p:txBody>
      </p:sp>
      <p:sp>
        <p:nvSpPr>
          <p:cNvPr id="356" name="Shape 356"/>
          <p:cNvSpPr>
            <a:spLocks noGrp="1"/>
          </p:cNvSpPr>
          <p:nvPr>
            <p:ph type="body" sz="quarter" idx="1"/>
          </p:nvPr>
        </p:nvSpPr>
        <p:spPr>
          <a:prstGeom prst="rect">
            <a:avLst/>
          </a:prstGeom>
        </p:spPr>
        <p:txBody>
          <a:bodyPr/>
          <a:lstStyle>
            <a:lvl1pPr>
              <a:defRPr sz="2000"/>
            </a:lvl1pPr>
          </a:lstStyle>
          <a:p>
            <a:r>
              <a:rPr lang="en-US" dirty="0" smtClean="0"/>
              <a:t>OK,</a:t>
            </a:r>
            <a:r>
              <a:rPr lang="en-US" baseline="0" dirty="0" smtClean="0"/>
              <a:t> so here is the pattern again from the paleo data, showing model performance against different amounts of </a:t>
            </a:r>
            <a:r>
              <a:rPr lang="en-US" baseline="0" dirty="0" err="1" smtClean="0"/>
              <a:t>cliamte</a:t>
            </a:r>
            <a:r>
              <a:rPr lang="en-US" baseline="0" dirty="0" smtClean="0"/>
              <a:t> novelty.</a:t>
            </a:r>
            <a:endParaRPr dirty="0"/>
          </a:p>
        </p:txBody>
      </p:sp>
    </p:spTree>
    <p:extLst>
      <p:ext uri="{BB962C8B-B14F-4D97-AF65-F5344CB8AC3E}">
        <p14:creationId xmlns:p14="http://schemas.microsoft.com/office/powerpoint/2010/main" val="6896797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Shape 368"/>
          <p:cNvSpPr>
            <a:spLocks noGrp="1" noRot="1" noChangeAspect="1"/>
          </p:cNvSpPr>
          <p:nvPr>
            <p:ph type="sldImg"/>
          </p:nvPr>
        </p:nvSpPr>
        <p:spPr>
          <a:prstGeom prst="rect">
            <a:avLst/>
          </a:prstGeom>
        </p:spPr>
        <p:txBody>
          <a:bodyPr/>
          <a:lstStyle/>
          <a:p>
            <a:endParaRPr/>
          </a:p>
        </p:txBody>
      </p:sp>
      <p:sp>
        <p:nvSpPr>
          <p:cNvPr id="369" name="Shape 369"/>
          <p:cNvSpPr>
            <a:spLocks noGrp="1"/>
          </p:cNvSpPr>
          <p:nvPr>
            <p:ph type="body" sz="quarter" idx="1"/>
          </p:nvPr>
        </p:nvSpPr>
        <p:spPr>
          <a:prstGeom prst="rect">
            <a:avLst/>
          </a:prstGeom>
        </p:spPr>
        <p:txBody>
          <a:bodyPr/>
          <a:lstStyle/>
          <a:p>
            <a:r>
              <a:rPr lang="en-US" dirty="0" smtClean="0"/>
              <a:t>If you</a:t>
            </a:r>
            <a:r>
              <a:rPr lang="en-US" baseline="0" dirty="0" smtClean="0"/>
              <a:t> plot out the expected values of climate novelty for different GCMs for the future, given RCP 8.5, here's what you get.</a:t>
            </a:r>
          </a:p>
          <a:p>
            <a:endParaRPr lang="en-US" baseline="0" dirty="0" smtClean="0"/>
          </a:p>
          <a:p>
            <a:r>
              <a:rPr lang="en-US" baseline="0" dirty="0" smtClean="0"/>
              <a:t>As you move closer to the end of the century, we are approaching poor models.</a:t>
            </a:r>
          </a:p>
          <a:p>
            <a:endParaRPr lang="en-US" baseline="0" dirty="0" smtClean="0"/>
          </a:p>
          <a:p>
            <a:endParaRPr lang="en-US" dirty="0" smtClean="0"/>
          </a:p>
          <a:p>
            <a:endParaRPr lang="en-US" dirty="0" smtClean="0"/>
          </a:p>
          <a:p>
            <a:r>
              <a:rPr dirty="0" smtClean="0"/>
              <a:t>Here </a:t>
            </a:r>
            <a:r>
              <a:rPr dirty="0"/>
              <a:t>we plot climate distances for the future (across times and GCMs) &amp; you can see that by late 21st century, we reach the threshold where model performance tends to asymptote.</a:t>
            </a:r>
          </a:p>
        </p:txBody>
      </p:sp>
    </p:spTree>
    <p:extLst>
      <p:ext uri="{BB962C8B-B14F-4D97-AF65-F5344CB8AC3E}">
        <p14:creationId xmlns:p14="http://schemas.microsoft.com/office/powerpoint/2010/main" val="1169716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Shown another way, we can use the fitted model-performance - climate distance relationship to estimate model performance under future novelty.</a:t>
            </a:r>
          </a:p>
          <a:p>
            <a:endParaRPr lang="en-US" dirty="0" smtClean="0"/>
          </a:p>
          <a:p>
            <a:r>
              <a:rPr lang="en-US" dirty="0" smtClean="0"/>
              <a:t>And when we do this, we see that both SDMs</a:t>
            </a:r>
            <a:r>
              <a:rPr lang="en-US" baseline="0" dirty="0" smtClean="0"/>
              <a:t> and CLMs are expected to do poorly by AD 2090...but at least in terms of one of the metrics, CLMs may have a slight advantage in their ability to accurately project species distributions.</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59</a:t>
            </a:fld>
            <a:endParaRPr lang="en-US" dirty="0"/>
          </a:p>
        </p:txBody>
      </p:sp>
    </p:spTree>
    <p:extLst>
      <p:ext uri="{BB962C8B-B14F-4D97-AF65-F5344CB8AC3E}">
        <p14:creationId xmlns:p14="http://schemas.microsoft.com/office/powerpoint/2010/main" val="7155159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a:spLocks noGrp="1" noRot="1" noChangeAspect="1"/>
          </p:cNvSpPr>
          <p:nvPr>
            <p:ph type="sldImg"/>
          </p:nvPr>
        </p:nvSpPr>
        <p:spPr>
          <a:prstGeom prst="rect">
            <a:avLst/>
          </a:prstGeom>
        </p:spPr>
        <p:txBody>
          <a:bodyPr/>
          <a:lstStyle/>
          <a:p>
            <a:endParaRPr/>
          </a:p>
        </p:txBody>
      </p:sp>
      <p:sp>
        <p:nvSpPr>
          <p:cNvPr id="320" name="Shape 320"/>
          <p:cNvSpPr>
            <a:spLocks noGrp="1"/>
          </p:cNvSpPr>
          <p:nvPr>
            <p:ph type="body" sz="quarter" idx="1"/>
          </p:nvPr>
        </p:nvSpPr>
        <p:spPr>
          <a:prstGeom prst="rect">
            <a:avLst/>
          </a:prstGeom>
        </p:spPr>
        <p:txBody>
          <a:bodyPr/>
          <a:lstStyle/>
          <a:p>
            <a:r>
              <a:rPr lang="en-US" dirty="0" smtClean="0"/>
              <a:t>So what's the overall message?</a:t>
            </a:r>
          </a:p>
          <a:p>
            <a:endParaRPr lang="en-US" dirty="0" smtClean="0"/>
          </a:p>
          <a:p>
            <a:r>
              <a:rPr lang="en-US" dirty="0" smtClean="0"/>
              <a:t>To go back to our </a:t>
            </a:r>
            <a:r>
              <a:rPr lang="en-US" dirty="0" err="1" smtClean="0"/>
              <a:t>intial</a:t>
            </a:r>
            <a:r>
              <a:rPr lang="en-US" dirty="0" smtClean="0"/>
              <a:t> questions...</a:t>
            </a:r>
          </a:p>
          <a:p>
            <a:endParaRPr lang="en-US" dirty="0" smtClean="0"/>
          </a:p>
          <a:p>
            <a:endParaRPr lang="en-US" dirty="0" smtClean="0"/>
          </a:p>
          <a:p>
            <a:r>
              <a:rPr lang="en-US" sz="1200" dirty="0" smtClean="0"/>
              <a:t>it depends on what we are willing to accept in terms of model performance.  </a:t>
            </a:r>
            <a:r>
              <a:rPr dirty="0" smtClean="0"/>
              <a:t>e</a:t>
            </a:r>
            <a:r>
              <a:rPr lang="en-US" dirty="0" smtClean="0"/>
              <a:t>tc</a:t>
            </a:r>
            <a:r>
              <a:rPr dirty="0" smtClean="0"/>
              <a:t>, </a:t>
            </a:r>
            <a:r>
              <a:rPr dirty="0"/>
              <a:t>etc</a:t>
            </a:r>
            <a:r>
              <a:rPr dirty="0" smtClean="0"/>
              <a:t>.</a:t>
            </a:r>
            <a:endParaRPr lang="en-US" dirty="0" smtClean="0"/>
          </a:p>
          <a:p>
            <a:endParaRPr lang="en-US" dirty="0" smtClean="0"/>
          </a:p>
          <a:p>
            <a:r>
              <a:rPr lang="en-US" sz="1200" dirty="0" smtClean="0"/>
              <a:t>(i.e., ignoring other drivers of novelty - invasions, land use change, CO2, nitrogen deposition, </a:t>
            </a:r>
            <a:r>
              <a:rPr lang="en-US" sz="1200" dirty="0" err="1" smtClean="0"/>
              <a:t>etc</a:t>
            </a:r>
            <a:r>
              <a:rPr lang="en-US" sz="1200" dirty="0" smtClean="0"/>
              <a:t> </a:t>
            </a:r>
            <a:r>
              <a:rPr lang="en-US" sz="1200" dirty="0" err="1" smtClean="0"/>
              <a:t>etc</a:t>
            </a:r>
            <a:r>
              <a:rPr lang="en-US" sz="1200" dirty="0" smtClean="0"/>
              <a:t>), </a:t>
            </a:r>
          </a:p>
          <a:p>
            <a:endParaRPr lang="en-US" sz="1200" dirty="0" smtClean="0"/>
          </a:p>
          <a:p>
            <a:endParaRPr lang="en-US" sz="1200"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en-US" sz="2300" dirty="0" smtClean="0"/>
              <a:t>If nothing more, it warrants more research into CLMs and other methods that consider community-level data.</a:t>
            </a:r>
          </a:p>
          <a:p>
            <a:endParaRPr dirty="0"/>
          </a:p>
        </p:txBody>
      </p:sp>
    </p:spTree>
    <p:extLst>
      <p:ext uri="{BB962C8B-B14F-4D97-AF65-F5344CB8AC3E}">
        <p14:creationId xmlns:p14="http://schemas.microsoft.com/office/powerpoint/2010/main" val="15336814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This period of time is particularly relevant to biogeography, and also a particularly fruitful time for “natural experiments”. This figure shows patterns of temperature change through time...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As we know, climates have changed continuously over the history of life on earth, and biodiversity has been shaped by those changes, which offers an opportunity to see how species and communities have responded to past climate changes.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 powerful approach today is to seek out environmental gradients and characterize communities along those gradients. But us </a:t>
            </a:r>
            <a:r>
              <a:rPr lang="en-US" baseline="0" dirty="0" err="1" smtClean="0"/>
              <a:t>paleoecologists</a:t>
            </a:r>
            <a:r>
              <a:rPr lang="en-US" baseline="0" dirty="0" smtClean="0"/>
              <a:t> can stay in one place and watch the landscape change around us! Or better yet, assemble together a suite a sites, so we can characterize environmental gradients across both space and time.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And this figure also illustrates nicely a point that I’ll get to at the end- we now expect the future to be very different than anything we’ve seen over the past several million years!  This magnitude and rate of climate change will present particularly strong challenges to many species and communities.  So I’m interested in using our knowledge of the past to understand the capacity for species and assemblages to deal with change of different rates and magnitudes</a:t>
            </a:r>
            <a:r>
              <a:rPr lang="mr-IN" baseline="0" dirty="0" smtClean="0"/>
              <a:t>…</a:t>
            </a:r>
            <a:r>
              <a:rPr lang="en-US" baseline="0" dirty="0" smtClean="0"/>
              <a:t>and also understanding the limits of the past for applying to the future.  </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B2DF84E-BDBA-794F-8E3F-EF1CAF9AECE8}" type="slidenum">
              <a:rPr lang="en-US" smtClean="0"/>
              <a:pPr/>
              <a:t>63</a:t>
            </a:fld>
            <a:endParaRPr lang="en-US" dirty="0"/>
          </a:p>
        </p:txBody>
      </p:sp>
    </p:spTree>
    <p:extLst>
      <p:ext uri="{BB962C8B-B14F-4D97-AF65-F5344CB8AC3E}">
        <p14:creationId xmlns:p14="http://schemas.microsoft.com/office/powerpoint/2010/main" val="20293662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ts val="0"/>
              </a:spcBef>
              <a:spcAft>
                <a:spcPts val="2400"/>
              </a:spcAft>
              <a:buFont typeface="AppleSymbols" charset="0"/>
              <a:buNone/>
            </a:pPr>
            <a:r>
              <a:rPr lang="en-US" sz="1200" dirty="0" smtClean="0">
                <a:latin typeface="Avenir Next" charset="0"/>
                <a:ea typeface="Avenir Next" charset="0"/>
                <a:cs typeface="Avenir Next" charset="0"/>
              </a:rPr>
              <a:t>I think the goal of many of us in the room is to describe patterns of biodiversity across the landscape</a:t>
            </a:r>
            <a:r>
              <a:rPr lang="en-US" sz="1200" baseline="0" dirty="0" smtClean="0">
                <a:latin typeface="Avenir Next" charset="0"/>
                <a:ea typeface="Avenir Next" charset="0"/>
                <a:cs typeface="Avenir Next" charset="0"/>
              </a:rPr>
              <a:t> at multiple levels, and discern the drivers of those patterns.</a:t>
            </a:r>
            <a:endParaRPr lang="en-US" sz="1200" dirty="0" smtClean="0">
              <a:latin typeface="Avenir Next" charset="0"/>
              <a:ea typeface="Avenir Next" charset="0"/>
              <a:cs typeface="Avenir Next" charset="0"/>
            </a:endParaRPr>
          </a:p>
          <a:p>
            <a:pPr>
              <a:spcBef>
                <a:spcPts val="0"/>
              </a:spcBef>
              <a:spcAft>
                <a:spcPts val="2400"/>
              </a:spcAft>
              <a:buFont typeface="AppleSymbols" charset="0"/>
              <a:buChar char="⎎"/>
            </a:pPr>
            <a:endParaRPr lang="en-US" sz="1200" dirty="0" smtClean="0">
              <a:latin typeface="Avenir Next" charset="0"/>
              <a:ea typeface="Avenir Next" charset="0"/>
              <a:cs typeface="Avenir Next" charset="0"/>
            </a:endParaRPr>
          </a:p>
          <a:p>
            <a:pPr>
              <a:spcBef>
                <a:spcPts val="0"/>
              </a:spcBef>
              <a:spcAft>
                <a:spcPts val="2400"/>
              </a:spcAft>
              <a:buFont typeface="AppleSymbols" charset="0"/>
              <a:buChar char="⎎"/>
            </a:pPr>
            <a:r>
              <a:rPr lang="en-US" sz="1200" dirty="0" smtClean="0">
                <a:latin typeface="Avenir Next" charset="0"/>
                <a:ea typeface="Avenir Next" charset="0"/>
                <a:cs typeface="Avenir Next" charset="0"/>
              </a:rPr>
              <a:t>What is the relative influence of climate vs other factors?</a:t>
            </a:r>
          </a:p>
          <a:p>
            <a:pPr>
              <a:spcBef>
                <a:spcPts val="0"/>
              </a:spcBef>
              <a:spcAft>
                <a:spcPts val="2400"/>
              </a:spcAft>
              <a:buFont typeface="AppleSymbols" charset="0"/>
              <a:buChar char="⎎"/>
            </a:pPr>
            <a:r>
              <a:rPr lang="en-US" sz="1200" dirty="0" smtClean="0">
                <a:latin typeface="Avenir Next" charset="0"/>
                <a:ea typeface="Avenir Next" charset="0"/>
                <a:cs typeface="Avenir Next" charset="0"/>
              </a:rPr>
              <a:t>How have those drivers changed through time?</a:t>
            </a:r>
          </a:p>
          <a:p>
            <a:endParaRPr lang="en-US" dirty="0" smtClean="0"/>
          </a:p>
          <a:p>
            <a:r>
              <a:rPr lang="en-US" dirty="0" smtClean="0"/>
              <a:t>Put simply, my work seeks to examine the long term context for recent and future biodiversity patterns and change. </a:t>
            </a:r>
          </a:p>
          <a:p>
            <a:endParaRPr lang="en-US" dirty="0" smtClean="0"/>
          </a:p>
          <a:p>
            <a:r>
              <a:rPr lang="en-US" baseline="0" dirty="0" smtClean="0"/>
              <a:t>But as I developed as a </a:t>
            </a:r>
            <a:r>
              <a:rPr lang="en-US" baseline="0" dirty="0" err="1" smtClean="0"/>
              <a:t>paleoecologist</a:t>
            </a:r>
            <a:r>
              <a:rPr lang="en-US" baseline="0" dirty="0" smtClean="0"/>
              <a:t>, I started to ask...if the patterns we see on the landscape continually shift...</a:t>
            </a:r>
            <a:endParaRPr lang="en-US" dirty="0" smtClean="0"/>
          </a:p>
          <a:p>
            <a:endParaRPr lang="en-US" dirty="0"/>
          </a:p>
        </p:txBody>
      </p:sp>
      <p:sp>
        <p:nvSpPr>
          <p:cNvPr id="4" name="Slide Number Placeholder 3"/>
          <p:cNvSpPr>
            <a:spLocks noGrp="1"/>
          </p:cNvSpPr>
          <p:nvPr>
            <p:ph type="sldNum" sz="quarter" idx="10"/>
          </p:nvPr>
        </p:nvSpPr>
        <p:spPr/>
        <p:txBody>
          <a:bodyPr/>
          <a:lstStyle/>
          <a:p>
            <a:fld id="{7081F3C6-D753-FF4F-9848-25D3164D6156}" type="slidenum">
              <a:rPr lang="en-US" smtClean="0"/>
              <a:pPr/>
              <a:t>64</a:t>
            </a:fld>
            <a:endParaRPr lang="en-US"/>
          </a:p>
        </p:txBody>
      </p:sp>
    </p:spTree>
    <p:extLst>
      <p:ext uri="{BB962C8B-B14F-4D97-AF65-F5344CB8AC3E}">
        <p14:creationId xmlns:p14="http://schemas.microsoft.com/office/powerpoint/2010/main" val="1970929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3"/>
            <a:r>
              <a:rPr lang="en-US" sz="1200" kern="1200" dirty="0" smtClean="0">
                <a:solidFill>
                  <a:schemeClr val="tx1"/>
                </a:solidFill>
                <a:ea typeface="+mn-ea"/>
                <a:cs typeface="+mn-cs"/>
              </a:rPr>
              <a:t>At each depth, they can separate the pollen grains from the rest of the sediment, identify and count the number of pollen grains of each species or type, then simply plot the abundances at each depth.</a:t>
            </a:r>
            <a:endParaRPr lang="en-US" sz="1200" kern="1200" dirty="0">
              <a:solidFill>
                <a:schemeClr val="tx1"/>
              </a:solidFill>
              <a:ea typeface="+mn-ea"/>
              <a:cs typeface="+mn-cs"/>
            </a:endParaRPr>
          </a:p>
        </p:txBody>
      </p:sp>
      <p:sp>
        <p:nvSpPr>
          <p:cNvPr id="4" name="Slide Number Placeholder 3"/>
          <p:cNvSpPr>
            <a:spLocks noGrp="1"/>
          </p:cNvSpPr>
          <p:nvPr>
            <p:ph type="sldNum" sz="quarter" idx="10"/>
          </p:nvPr>
        </p:nvSpPr>
        <p:spPr/>
        <p:txBody>
          <a:bodyPr/>
          <a:lstStyle/>
          <a:p>
            <a:fld id="{2BA3928C-2A1B-E546-BF95-7E385691BDCD}" type="slidenum">
              <a:rPr lang="en-US" smtClean="0"/>
              <a:pPr/>
              <a:t>5</a:t>
            </a:fld>
            <a:endParaRPr lang="en-US" dirty="0"/>
          </a:p>
        </p:txBody>
      </p:sp>
    </p:spTree>
    <p:extLst>
      <p:ext uri="{BB962C8B-B14F-4D97-AF65-F5344CB8AC3E}">
        <p14:creationId xmlns:p14="http://schemas.microsoft.com/office/powerpoint/2010/main" val="638941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Signal primarily of trees, and while there can be</a:t>
            </a:r>
            <a:r>
              <a:rPr lang="en-US" baseline="0" dirty="0" smtClean="0"/>
              <a:t> some biases, work I’ve done shows that pollen is capturing present-day tree diversity pretty well in eastern North America.</a:t>
            </a:r>
          </a:p>
          <a:p>
            <a:endParaRPr lang="en-US" baseline="0" dirty="0" smtClean="0"/>
          </a:p>
          <a:p>
            <a:r>
              <a:rPr lang="en-US" baseline="0" dirty="0" smtClean="0"/>
              <a:t>Also: genus level.</a:t>
            </a:r>
            <a:endParaRPr lang="en-US" dirty="0" smtClean="0"/>
          </a:p>
          <a:p>
            <a:endParaRPr lang="en-US" dirty="0" smtClean="0"/>
          </a:p>
          <a:p>
            <a:endParaRPr lang="en-US" dirty="0" smtClean="0"/>
          </a:p>
          <a:p>
            <a:r>
              <a:rPr lang="en-US" dirty="0" smtClean="0"/>
              <a:t>pollen: </a:t>
            </a:r>
            <a:r>
              <a:rPr lang="en-US" dirty="0" err="1" smtClean="0"/>
              <a:t>microgametophytes</a:t>
            </a:r>
            <a:r>
              <a:rPr lang="en-US" dirty="0" smtClean="0"/>
              <a:t> of seed plants.  Produce</a:t>
            </a:r>
            <a:r>
              <a:rPr lang="en-US" baseline="0" dirty="0" smtClean="0"/>
              <a:t> the male gametes</a:t>
            </a:r>
            <a:r>
              <a:rPr lang="en-US" dirty="0" smtClean="0"/>
              <a:t> (male sperm cells)</a:t>
            </a:r>
            <a:endParaRPr lang="en-US" dirty="0"/>
          </a:p>
        </p:txBody>
      </p:sp>
      <p:sp>
        <p:nvSpPr>
          <p:cNvPr id="4" name="Slide Number Placeholder 3"/>
          <p:cNvSpPr>
            <a:spLocks noGrp="1"/>
          </p:cNvSpPr>
          <p:nvPr>
            <p:ph type="sldNum" sz="quarter" idx="10"/>
          </p:nvPr>
        </p:nvSpPr>
        <p:spPr/>
        <p:txBody>
          <a:bodyPr/>
          <a:lstStyle/>
          <a:p>
            <a:fld id="{30EFA9E5-7A6B-2A44-A707-EF2F2258F34B}" type="slidenum">
              <a:rPr lang="en-US" smtClean="0"/>
              <a:pPr/>
              <a:t>6</a:t>
            </a:fld>
            <a:endParaRPr lang="en-US"/>
          </a:p>
        </p:txBody>
      </p:sp>
    </p:spTree>
    <p:extLst>
      <p:ext uri="{BB962C8B-B14F-4D97-AF65-F5344CB8AC3E}">
        <p14:creationId xmlns:p14="http://schemas.microsoft.com/office/powerpoint/2010/main" val="1267079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nice thing about fossil pollen is we have records from many, many different lakes around the world.  Focusing on eastern North</a:t>
            </a:r>
            <a:r>
              <a:rPr lang="en-US" baseline="0" dirty="0" smtClean="0"/>
              <a:t> America, here is the span of our study sites at a few snapshots over </a:t>
            </a:r>
            <a:r>
              <a:rPr lang="en-US" baseline="0" dirty="0" err="1" smtClean="0"/>
              <a:t>hte</a:t>
            </a:r>
            <a:r>
              <a:rPr lang="en-US" baseline="0" dirty="0" smtClean="0"/>
              <a:t> past 14000 years.</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7</a:t>
            </a:fld>
            <a:endParaRPr lang="en-US" dirty="0"/>
          </a:p>
        </p:txBody>
      </p:sp>
    </p:spTree>
    <p:extLst>
      <p:ext uri="{BB962C8B-B14F-4D97-AF65-F5344CB8AC3E}">
        <p14:creationId xmlns:p14="http://schemas.microsoft.com/office/powerpoint/2010/main" val="378931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Further, for this time period and region, we also have fairly</a:t>
            </a:r>
            <a:r>
              <a:rPr lang="en-US" baseline="0" dirty="0" smtClean="0"/>
              <a:t> good climate simulations going back to 22000 years before present.  The base simulations were run </a:t>
            </a:r>
            <a:r>
              <a:rPr lang="en-US" baseline="0" dirty="0" err="1" smtClean="0"/>
              <a:t>wtih</a:t>
            </a:r>
            <a:r>
              <a:rPr lang="en-US" baseline="0" dirty="0" smtClean="0"/>
              <a:t> a decadal time step from 22000 years ago to the present by Liu et al, and we've taken those data and downscaled them to a 0.5 x 0.5 degree grid for every 500 years since 21000 years </a:t>
            </a:r>
            <a:r>
              <a:rPr lang="en-US" baseline="0" dirty="0" err="1" smtClean="0"/>
              <a:t>bp.</a:t>
            </a:r>
            <a:endParaRPr lang="en-US" baseline="0" dirty="0" smtClean="0"/>
          </a:p>
          <a:p>
            <a:endParaRPr lang="en-US" baseline="0" dirty="0" smtClean="0"/>
          </a:p>
          <a:p>
            <a:r>
              <a:rPr lang="en-US" baseline="0" dirty="0" smtClean="0"/>
              <a:t>So we have independent estimates of both vegetation and climate.</a:t>
            </a:r>
            <a:endParaRPr lang="en-US" dirty="0"/>
          </a:p>
        </p:txBody>
      </p:sp>
      <p:sp>
        <p:nvSpPr>
          <p:cNvPr id="4" name="Slide Number Placeholder 3"/>
          <p:cNvSpPr>
            <a:spLocks noGrp="1"/>
          </p:cNvSpPr>
          <p:nvPr>
            <p:ph type="sldNum" sz="quarter" idx="10"/>
          </p:nvPr>
        </p:nvSpPr>
        <p:spPr/>
        <p:txBody>
          <a:bodyPr/>
          <a:lstStyle/>
          <a:p>
            <a:fld id="{C90D119B-9484-5347-B718-D4481825F865}" type="slidenum">
              <a:rPr lang="en-US" smtClean="0"/>
              <a:pPr/>
              <a:t>25</a:t>
            </a:fld>
            <a:endParaRPr lang="en-US" dirty="0"/>
          </a:p>
        </p:txBody>
      </p:sp>
    </p:spTree>
    <p:extLst>
      <p:ext uri="{BB962C8B-B14F-4D97-AF65-F5344CB8AC3E}">
        <p14:creationId xmlns:p14="http://schemas.microsoft.com/office/powerpoint/2010/main" val="3221139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normAutofit fontScale="85000" lnSpcReduction="20000"/>
          </a:bodyPr>
          <a:lstStyle/>
          <a:p>
            <a:pPr eaLnBrk="1" hangingPunct="1">
              <a:spcBef>
                <a:spcPct val="0"/>
              </a:spcBef>
            </a:pPr>
            <a:endParaRPr lang="en-US" dirty="0" smtClean="0">
              <a:ea typeface="ＭＳ Ｐゴシック" pitchFamily="1" charset="-128"/>
              <a:cs typeface="ＭＳ Ｐゴシック" pitchFamily="1" charset="-128"/>
            </a:endParaRPr>
          </a:p>
          <a:p>
            <a:pPr eaLnBrk="1" hangingPunct="1">
              <a:spcBef>
                <a:spcPct val="0"/>
              </a:spcBef>
            </a:pPr>
            <a:r>
              <a:rPr lang="en-US" dirty="0" smtClean="0">
                <a:ea typeface="ＭＳ Ｐゴシック" pitchFamily="1" charset="-128"/>
                <a:cs typeface="ＭＳ Ｐゴシック" pitchFamily="1" charset="-128"/>
              </a:rPr>
              <a:t>Using these data, the basic question to ask is </a:t>
            </a:r>
            <a:r>
              <a:rPr lang="en-US" dirty="0" err="1" smtClean="0">
                <a:ea typeface="ＭＳ Ｐゴシック" pitchFamily="1" charset="-128"/>
                <a:cs typeface="ＭＳ Ｐゴシック" pitchFamily="1" charset="-128"/>
              </a:rPr>
              <a:t>whther</a:t>
            </a:r>
            <a:r>
              <a:rPr lang="en-US" dirty="0" smtClean="0">
                <a:ea typeface="ＭＳ Ｐゴシック" pitchFamily="1" charset="-128"/>
                <a:cs typeface="ＭＳ Ｐゴシック" pitchFamily="1" charset="-128"/>
              </a:rPr>
              <a:t> and how climate influences the community</a:t>
            </a:r>
            <a:r>
              <a:rPr lang="en-US" baseline="0" dirty="0" smtClean="0">
                <a:ea typeface="ＭＳ Ｐゴシック" pitchFamily="1" charset="-128"/>
                <a:cs typeface="ＭＳ Ｐゴシック" pitchFamily="1" charset="-128"/>
              </a:rPr>
              <a:t> structure across </a:t>
            </a:r>
            <a:r>
              <a:rPr lang="en-US" baseline="0" dirty="0" err="1" smtClean="0">
                <a:ea typeface="ＭＳ Ｐゴシック" pitchFamily="1" charset="-128"/>
                <a:cs typeface="ＭＳ Ｐゴシック" pitchFamily="1" charset="-128"/>
              </a:rPr>
              <a:t>spacve</a:t>
            </a:r>
            <a:r>
              <a:rPr lang="en-US" baseline="0" dirty="0" smtClean="0">
                <a:ea typeface="ＭＳ Ｐゴシック" pitchFamily="1" charset="-128"/>
                <a:cs typeface="ＭＳ Ｐゴシック" pitchFamily="1" charset="-128"/>
              </a:rPr>
              <a:t>.</a:t>
            </a:r>
          </a:p>
          <a:p>
            <a:pPr eaLnBrk="1" hangingPunct="1">
              <a:spcBef>
                <a:spcPct val="0"/>
              </a:spcBef>
            </a:pPr>
            <a:endParaRPr lang="en-US" baseline="0" dirty="0" smtClean="0">
              <a:ea typeface="ＭＳ Ｐゴシック" pitchFamily="1" charset="-128"/>
              <a:cs typeface="ＭＳ Ｐゴシック" pitchFamily="1" charset="-128"/>
            </a:endParaRPr>
          </a:p>
          <a:p>
            <a:pPr eaLnBrk="1" hangingPunct="1">
              <a:spcBef>
                <a:spcPct val="0"/>
              </a:spcBef>
            </a:pPr>
            <a:r>
              <a:rPr lang="en-US" baseline="0" dirty="0" smtClean="0">
                <a:ea typeface="ＭＳ Ｐゴシック" pitchFamily="1" charset="-128"/>
                <a:cs typeface="ＭＳ Ｐゴシック" pitchFamily="1" charset="-128"/>
              </a:rPr>
              <a:t>To get at this, we used a method that relates community turnover to climate turnover.</a:t>
            </a:r>
          </a:p>
          <a:p>
            <a:pPr eaLnBrk="1" hangingPunct="1">
              <a:spcBef>
                <a:spcPct val="0"/>
              </a:spcBef>
            </a:pPr>
            <a:endParaRPr lang="en-US" baseline="0" dirty="0" smtClean="0">
              <a:ea typeface="ＭＳ Ｐゴシック" pitchFamily="1" charset="-128"/>
              <a:cs typeface="ＭＳ Ｐゴシック" pitchFamily="1" charset="-128"/>
            </a:endParaRPr>
          </a:p>
          <a:p>
            <a:pPr eaLnBrk="1" hangingPunct="1">
              <a:spcBef>
                <a:spcPct val="0"/>
              </a:spcBef>
            </a:pPr>
            <a:endParaRPr lang="en-US" dirty="0" smtClean="0">
              <a:ea typeface="ＭＳ Ｐゴシック" pitchFamily="1" charset="-128"/>
              <a:cs typeface="ＭＳ Ｐゴシック" pitchFamily="1" charset="-128"/>
            </a:endParaRPr>
          </a:p>
          <a:p>
            <a:pPr eaLnBrk="1" hangingPunct="1">
              <a:spcBef>
                <a:spcPct val="0"/>
              </a:spcBef>
            </a:pPr>
            <a:endParaRPr lang="en-US" dirty="0" smtClean="0">
              <a:ea typeface="ＭＳ Ｐゴシック" pitchFamily="1" charset="-128"/>
              <a:cs typeface="ＭＳ Ｐゴシック" pitchFamily="1" charset="-128"/>
            </a:endParaRPr>
          </a:p>
          <a:p>
            <a:pPr eaLnBrk="1" hangingPunct="1">
              <a:spcBef>
                <a:spcPct val="0"/>
              </a:spcBef>
            </a:pPr>
            <a:endParaRPr lang="en-US" dirty="0" smtClean="0">
              <a:ea typeface="ＭＳ Ｐゴシック" pitchFamily="1" charset="-128"/>
              <a:cs typeface="ＭＳ Ｐゴシック" pitchFamily="1" charset="-128"/>
            </a:endParaRPr>
          </a:p>
          <a:p>
            <a:pPr eaLnBrk="1" hangingPunct="1">
              <a:spcBef>
                <a:spcPct val="0"/>
              </a:spcBef>
            </a:pPr>
            <a:endParaRPr lang="en-US" dirty="0" smtClean="0">
              <a:ea typeface="ＭＳ Ｐゴシック" pitchFamily="1" charset="-128"/>
              <a:cs typeface="ＭＳ Ｐゴシック" pitchFamily="1" charset="-128"/>
            </a:endParaRPr>
          </a:p>
          <a:p>
            <a:pPr eaLnBrk="1" hangingPunct="1">
              <a:spcBef>
                <a:spcPct val="0"/>
              </a:spcBef>
            </a:pPr>
            <a:endParaRPr lang="en-US" dirty="0" smtClean="0">
              <a:ea typeface="ＭＳ Ｐゴシック" pitchFamily="1" charset="-128"/>
              <a:cs typeface="ＭＳ Ｐゴシック" pitchFamily="1" charset="-128"/>
            </a:endParaRPr>
          </a:p>
          <a:p>
            <a:pPr eaLnBrk="1" hangingPunct="1">
              <a:spcBef>
                <a:spcPct val="0"/>
              </a:spcBef>
            </a:pPr>
            <a:endParaRPr lang="en-US" dirty="0" smtClean="0">
              <a:ea typeface="ＭＳ Ｐゴシック" pitchFamily="1" charset="-128"/>
              <a:cs typeface="ＭＳ Ｐゴシック" pitchFamily="1" charset="-128"/>
            </a:endParaRPr>
          </a:p>
          <a:p>
            <a:pPr eaLnBrk="1" hangingPunct="1">
              <a:spcBef>
                <a:spcPct val="0"/>
              </a:spcBef>
            </a:pPr>
            <a:endParaRPr lang="en-US" dirty="0" smtClean="0">
              <a:ea typeface="ＭＳ Ｐゴシック" pitchFamily="1" charset="-128"/>
              <a:cs typeface="ＭＳ Ｐゴシック" pitchFamily="1" charset="-128"/>
            </a:endParaRPr>
          </a:p>
          <a:p>
            <a:pPr eaLnBrk="1" hangingPunct="1">
              <a:spcBef>
                <a:spcPct val="0"/>
              </a:spcBef>
            </a:pPr>
            <a:endParaRPr lang="en-US" dirty="0" smtClean="0">
              <a:ea typeface="ＭＳ Ｐゴシック" pitchFamily="1" charset="-128"/>
              <a:cs typeface="ＭＳ Ｐゴシック" pitchFamily="1" charset="-128"/>
            </a:endParaRPr>
          </a:p>
          <a:p>
            <a:pPr eaLnBrk="1" hangingPunct="1">
              <a:spcBef>
                <a:spcPct val="0"/>
              </a:spcBef>
            </a:pPr>
            <a:r>
              <a:rPr lang="en-US" dirty="0" smtClean="0">
                <a:ea typeface="ＭＳ Ｐゴシック" pitchFamily="1" charset="-128"/>
                <a:cs typeface="ＭＳ Ｐゴシック" pitchFamily="1" charset="-128"/>
              </a:rPr>
              <a:t>However</a:t>
            </a:r>
            <a:r>
              <a:rPr lang="en-US" dirty="0">
                <a:ea typeface="ＭＳ Ｐゴシック" pitchFamily="1" charset="-128"/>
                <a:cs typeface="ＭＳ Ｐゴシック" pitchFamily="1" charset="-128"/>
              </a:rPr>
              <a:t>, we don’t really know whether the patterns of community turnover across space remained constant throughout the past.  An additional problem is that because community turnover is often modeled as a function of environmental dissimilarity, rather than individual environmental variables, it is difficult to determine the influence of specific environmental parameters on community turnover.  Understanding both the specific environmental drivers, as well as whether those drivers have remained stable through time, is essential understanding the limitations of our estimates of the pattern of diversity in the unknown future.  </a:t>
            </a:r>
          </a:p>
          <a:p>
            <a:pPr eaLnBrk="1" hangingPunct="1">
              <a:spcBef>
                <a:spcPct val="0"/>
              </a:spcBef>
            </a:pPr>
            <a:endParaRPr lang="en-US" dirty="0">
              <a:ea typeface="ＭＳ Ｐゴシック" pitchFamily="1" charset="-128"/>
              <a:cs typeface="ＭＳ Ｐゴシック" pitchFamily="1" charset="-128"/>
            </a:endParaRPr>
          </a:p>
          <a:p>
            <a:pPr eaLnBrk="1" hangingPunct="1">
              <a:spcBef>
                <a:spcPct val="0"/>
              </a:spcBef>
            </a:pPr>
            <a:r>
              <a:rPr lang="en-US" dirty="0">
                <a:ea typeface="ＭＳ Ｐゴシック" pitchFamily="1" charset="-128"/>
                <a:cs typeface="ＭＳ Ｐゴシック" pitchFamily="1" charset="-128"/>
              </a:rPr>
              <a:t>Here, we start to tackle these issues by first asking two relatively simple questions: </a:t>
            </a:r>
          </a:p>
          <a:p>
            <a:pPr eaLnBrk="1" hangingPunct="1">
              <a:spcBef>
                <a:spcPct val="0"/>
              </a:spcBef>
            </a:pPr>
            <a:r>
              <a:rPr lang="en-US" dirty="0">
                <a:ea typeface="ＭＳ Ｐゴシック" pitchFamily="1" charset="-128"/>
                <a:cs typeface="ＭＳ Ｐゴシック" pitchFamily="1" charset="-128"/>
              </a:rPr>
              <a:t>1) Are the rates of community composition along spatial environmental gradients constant through time?</a:t>
            </a:r>
          </a:p>
          <a:p>
            <a:pPr eaLnBrk="1" hangingPunct="1">
              <a:spcBef>
                <a:spcPct val="0"/>
              </a:spcBef>
            </a:pPr>
            <a:r>
              <a:rPr lang="en-US" dirty="0">
                <a:ea typeface="ＭＳ Ｐゴシック" pitchFamily="1" charset="-128"/>
                <a:cs typeface="ＭＳ Ｐゴシック" pitchFamily="1" charset="-128"/>
              </a:rPr>
              <a:t>2) Does increasing the number of environments sampled through time improve prediction power? </a:t>
            </a:r>
          </a:p>
          <a:p>
            <a:pPr eaLnBrk="1" hangingPunct="1">
              <a:spcBef>
                <a:spcPct val="0"/>
              </a:spcBef>
            </a:pPr>
            <a:endParaRPr lang="en-US" dirty="0">
              <a:ea typeface="ＭＳ Ｐゴシック" pitchFamily="1" charset="-128"/>
              <a:cs typeface="ＭＳ Ｐゴシック" pitchFamily="1" charset="-128"/>
            </a:endParaRPr>
          </a:p>
          <a:p>
            <a:pPr eaLnBrk="1" hangingPunct="1">
              <a:spcBef>
                <a:spcPct val="0"/>
              </a:spcBef>
            </a:pPr>
            <a:endParaRPr lang="en-US" dirty="0">
              <a:ea typeface="ＭＳ Ｐゴシック" pitchFamily="1" charset="-128"/>
              <a:cs typeface="ＭＳ Ｐゴシック" pitchFamily="1" charset="-128"/>
            </a:endParaRPr>
          </a:p>
          <a:p>
            <a:pPr eaLnBrk="1" hangingPunct="1">
              <a:spcBef>
                <a:spcPct val="0"/>
              </a:spcBef>
            </a:pPr>
            <a:r>
              <a:rPr lang="en-US" dirty="0">
                <a:ea typeface="ＭＳ Ｐゴシック" pitchFamily="1" charset="-128"/>
                <a:cs typeface="ＭＳ Ｐゴシック" pitchFamily="1" charset="-128"/>
              </a:rPr>
              <a:t>Qualitative relationship</a:t>
            </a:r>
          </a:p>
          <a:p>
            <a:pPr eaLnBrk="1" hangingPunct="1">
              <a:spcBef>
                <a:spcPct val="0"/>
              </a:spcBef>
            </a:pPr>
            <a:r>
              <a:rPr lang="en-US" dirty="0">
                <a:ea typeface="ＭＳ Ｐゴシック" pitchFamily="1" charset="-128"/>
                <a:cs typeface="ＭＳ Ｐゴシック" pitchFamily="1" charset="-128"/>
              </a:rPr>
              <a:t>Very good reason to expect that this is a non-linear relationship </a:t>
            </a:r>
          </a:p>
        </p:txBody>
      </p:sp>
      <p:sp>
        <p:nvSpPr>
          <p:cNvPr id="26628" name="Slide Number Placeholder 3"/>
          <p:cNvSpPr>
            <a:spLocks noGrp="1"/>
          </p:cNvSpPr>
          <p:nvPr>
            <p:ph type="sldNum" sz="quarter" idx="5"/>
          </p:nvPr>
        </p:nvSpPr>
        <p:spPr bwMode="auto">
          <a:noFill/>
          <a:ln>
            <a:miter lim="800000"/>
            <a:headEnd/>
            <a:tailEnd/>
          </a:ln>
        </p:spPr>
        <p:txBody>
          <a:bodyPr/>
          <a:lstStyle/>
          <a:p>
            <a:fld id="{C4941EEC-C971-AD47-9C2F-E4398C03977D}" type="slidenum">
              <a:rPr lang="en-US">
                <a:ea typeface="ＭＳ Ｐゴシック" pitchFamily="1" charset="-128"/>
                <a:cs typeface="ＭＳ Ｐゴシック" pitchFamily="1" charset="-128"/>
              </a:rPr>
              <a:pPr/>
              <a:t>26</a:t>
            </a:fld>
            <a:endParaRPr lang="en-US" dirty="0">
              <a:ea typeface="ＭＳ Ｐゴシック" pitchFamily="1" charset="-128"/>
              <a:cs typeface="ＭＳ Ｐゴシック" pitchFamily="1"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b="0" i="0">
                <a:latin typeface="Avenir Next Regular" charset="0"/>
              </a:defRPr>
            </a:lvl1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b="0" i="0">
                <a:latin typeface="Avenir Next Regular" charset="0"/>
              </a:defRPr>
            </a:lvl1pPr>
          </a:lstStyle>
          <a:p>
            <a:fld id="{D049E24D-7637-2541-90BF-B0B6B43FED7E}"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b="0" i="0">
                <a:latin typeface="Avenir Next Regular" charset="0"/>
              </a:defRPr>
            </a:lvl1p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b="0" i="0">
                <a:latin typeface="Avenir Next Regular" charset="0"/>
              </a:defRPr>
            </a:lvl1pPr>
          </a:lstStyle>
          <a:p>
            <a:fld id="{D049E24D-7637-2541-90BF-B0B6B43FED7E}"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 Top">
    <p:spTree>
      <p:nvGrpSpPr>
        <p:cNvPr id="1" name=""/>
        <p:cNvGrpSpPr/>
        <p:nvPr/>
      </p:nvGrpSpPr>
      <p:grpSpPr>
        <a:xfrm>
          <a:off x="0" y="0"/>
          <a:ext cx="0" cy="0"/>
          <a:chOff x="0" y="0"/>
          <a:chExt cx="0" cy="0"/>
        </a:xfrm>
      </p:grpSpPr>
      <p:sp>
        <p:nvSpPr>
          <p:cNvPr id="54" name="Title Text"/>
          <p:cNvSpPr>
            <a:spLocks noGrp="1"/>
          </p:cNvSpPr>
          <p:nvPr>
            <p:ph type="title"/>
          </p:nvPr>
        </p:nvSpPr>
        <p:spPr>
          <a:prstGeom prst="rect">
            <a:avLst/>
          </a:prstGeom>
        </p:spPr>
        <p:txBody>
          <a:bodyPr/>
          <a:lstStyle/>
          <a:p>
            <a:r>
              <a:t>Title Text</a:t>
            </a:r>
          </a:p>
        </p:txBody>
      </p:sp>
      <p:sp>
        <p:nvSpPr>
          <p:cNvPr id="55" name="Slide Number"/>
          <p:cNvSpPr>
            <a:spLocks noGrp="1"/>
          </p:cNvSpPr>
          <p:nvPr>
            <p:ph type="sldNum" sz="quarter" idx="2"/>
          </p:nvPr>
        </p:nvSpPr>
        <p:spPr>
          <a:xfrm>
            <a:off x="7620000" y="6535314"/>
            <a:ext cx="1066800" cy="329184"/>
          </a:xfrm>
          <a:prstGeom prst="rect">
            <a:avLst/>
          </a:prstGeom>
        </p:spPr>
        <p:txBody>
          <a:bodyPr/>
          <a:lstStyle>
            <a:lvl1pPr>
              <a:defRPr b="0" i="0">
                <a:latin typeface="Avenir Next Regular" charset="0"/>
              </a:defRPr>
            </a:lvl1pPr>
          </a:lstStyle>
          <a:p>
            <a:fld id="{86CB4B4D-7CA3-9044-876B-883B54F8677D}" type="slidenum">
              <a:rPr lang="uk-UA" smtClean="0"/>
              <a:pPr/>
              <a:t>‹#›</a:t>
            </a:fld>
            <a:endParaRPr lang="uk-UA" dirty="0"/>
          </a:p>
        </p:txBody>
      </p:sp>
      <p:sp>
        <p:nvSpPr>
          <p:cNvPr id="8" name="Date Placeholder 3"/>
          <p:cNvSpPr>
            <a:spLocks noGrp="1"/>
          </p:cNvSpPr>
          <p:nvPr>
            <p:ph type="dt" sz="half" idx="10"/>
          </p:nvPr>
        </p:nvSpPr>
        <p:spPr>
          <a:xfrm>
            <a:off x="457200" y="6535314"/>
            <a:ext cx="2895600" cy="329184"/>
          </a:xfrm>
          <a:prstGeom prst="rect">
            <a:avLst/>
          </a:prstGeom>
        </p:spPr>
        <p:txBody>
          <a:bodyPr/>
          <a:lstStyle>
            <a:lvl1pPr>
              <a:defRPr b="0" i="0">
                <a:latin typeface="Avenir Next Regular" charset="0"/>
              </a:defRPr>
            </a:lvl1pPr>
          </a:lstStyle>
          <a:p>
            <a:fld id="{8CC057FC-95B6-4D89-AFDA-ABA33EE921E5}" type="datetime2">
              <a:rPr lang="en-US" smtClean="0"/>
              <a:pPr/>
              <a:t>Thursday, August 2, 2018</a:t>
            </a:fld>
            <a:endParaRPr lang="en-US" dirty="0"/>
          </a:p>
        </p:txBody>
      </p:sp>
      <p:sp>
        <p:nvSpPr>
          <p:cNvPr id="9" name="Footer Placeholder 4"/>
          <p:cNvSpPr>
            <a:spLocks noGrp="1"/>
          </p:cNvSpPr>
          <p:nvPr>
            <p:ph type="ftr" sz="quarter" idx="11"/>
          </p:nvPr>
        </p:nvSpPr>
        <p:spPr>
          <a:xfrm>
            <a:off x="3429000" y="6535314"/>
            <a:ext cx="4114800" cy="329184"/>
          </a:xfrm>
        </p:spPr>
        <p:txBody>
          <a:bodyPr/>
          <a:lstStyle/>
          <a:p>
            <a:pPr algn="r"/>
            <a:endParaRPr lang="en-US" dirty="0"/>
          </a:p>
        </p:txBody>
      </p:sp>
    </p:spTree>
    <p:extLst>
      <p:ext uri="{BB962C8B-B14F-4D97-AF65-F5344CB8AC3E}">
        <p14:creationId xmlns:p14="http://schemas.microsoft.com/office/powerpoint/2010/main" val="1281632189"/>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amp; Bullets">
    <p:spTree>
      <p:nvGrpSpPr>
        <p:cNvPr id="1" name=""/>
        <p:cNvGrpSpPr/>
        <p:nvPr/>
      </p:nvGrpSpPr>
      <p:grpSpPr>
        <a:xfrm>
          <a:off x="0" y="0"/>
          <a:ext cx="0" cy="0"/>
          <a:chOff x="0" y="0"/>
          <a:chExt cx="0" cy="0"/>
        </a:xfrm>
      </p:grpSpPr>
      <p:sp>
        <p:nvSpPr>
          <p:cNvPr id="66" name="Body Level One…"/>
          <p:cNvSpPr>
            <a:spLocks noGrp="1"/>
          </p:cNvSpPr>
          <p:nvPr>
            <p:ph type="body" idx="1"/>
          </p:nvPr>
        </p:nvSpPr>
        <p:spPr>
          <a:xfrm>
            <a:off x="357188" y="2134195"/>
            <a:ext cx="8429625" cy="4027289"/>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a:spLocks noGrp="1"/>
          </p:cNvSpPr>
          <p:nvPr>
            <p:ph type="sldNum" sz="quarter" idx="2"/>
          </p:nvPr>
        </p:nvSpPr>
        <p:spPr>
          <a:xfrm>
            <a:off x="7620000" y="6535314"/>
            <a:ext cx="1066800" cy="329184"/>
          </a:xfrm>
          <a:prstGeom prst="rect">
            <a:avLst/>
          </a:prstGeom>
        </p:spPr>
        <p:txBody>
          <a:bodyPr/>
          <a:lstStyle>
            <a:lvl1pPr>
              <a:defRPr b="0" i="0">
                <a:latin typeface="Avenir Next Regular" charset="0"/>
              </a:defRPr>
            </a:lvl1pPr>
          </a:lstStyle>
          <a:p>
            <a:fld id="{86CB4B4D-7CA3-9044-876B-883B54F8677D}" type="slidenum">
              <a:rPr lang="uk-UA" smtClean="0"/>
              <a:pPr/>
              <a:t>‹#›</a:t>
            </a:fld>
            <a:endParaRPr lang="uk-UA" dirty="0"/>
          </a:p>
        </p:txBody>
      </p:sp>
      <p:sp>
        <p:nvSpPr>
          <p:cNvPr id="9" name="Date Placeholder 3"/>
          <p:cNvSpPr>
            <a:spLocks noGrp="1"/>
          </p:cNvSpPr>
          <p:nvPr>
            <p:ph type="dt" sz="half" idx="10"/>
          </p:nvPr>
        </p:nvSpPr>
        <p:spPr>
          <a:xfrm>
            <a:off x="457200" y="6535314"/>
            <a:ext cx="2895600" cy="329184"/>
          </a:xfrm>
          <a:prstGeom prst="rect">
            <a:avLst/>
          </a:prstGeom>
        </p:spPr>
        <p:txBody>
          <a:bodyPr/>
          <a:lstStyle>
            <a:lvl1pPr>
              <a:defRPr b="0" i="0">
                <a:latin typeface="Avenir Next Regular" charset="0"/>
              </a:defRPr>
            </a:lvl1pPr>
          </a:lstStyle>
          <a:p>
            <a:fld id="{8CC057FC-95B6-4D89-AFDA-ABA33EE921E5}" type="datetime2">
              <a:rPr lang="en-US" smtClean="0"/>
              <a:pPr/>
              <a:t>Thursday, August 2, 2018</a:t>
            </a:fld>
            <a:endParaRPr lang="en-US" dirty="0"/>
          </a:p>
        </p:txBody>
      </p:sp>
      <p:sp>
        <p:nvSpPr>
          <p:cNvPr id="10" name="Footer Placeholder 4"/>
          <p:cNvSpPr>
            <a:spLocks noGrp="1"/>
          </p:cNvSpPr>
          <p:nvPr>
            <p:ph type="ftr" sz="quarter" idx="11"/>
          </p:nvPr>
        </p:nvSpPr>
        <p:spPr>
          <a:xfrm>
            <a:off x="3429000" y="6535314"/>
            <a:ext cx="4114800" cy="329184"/>
          </a:xfrm>
        </p:spPr>
        <p:txBody>
          <a:bodyPr/>
          <a:lstStyle/>
          <a:p>
            <a:pPr algn="r"/>
            <a:endParaRPr lang="en-US" dirty="0"/>
          </a:p>
        </p:txBody>
      </p:sp>
    </p:spTree>
    <p:extLst>
      <p:ext uri="{BB962C8B-B14F-4D97-AF65-F5344CB8AC3E}">
        <p14:creationId xmlns:p14="http://schemas.microsoft.com/office/powerpoint/2010/main" val="111912604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19270" y="1238889"/>
            <a:ext cx="8855764" cy="5221546"/>
          </a:xfrm>
        </p:spPr>
        <p:txBody>
          <a:bodyPr/>
          <a:lstStyle>
            <a:lvl1pPr marL="342900" indent="-342900">
              <a:buFont typeface="AppleSymbols" charset="0"/>
              <a:buChar char="⎎"/>
              <a:defRPr/>
            </a:lvl1pPr>
            <a:lvl2pPr marL="742950" indent="-285750">
              <a:buFont typeface="AppleSymbols" charset="0"/>
              <a:buChar char="⎎"/>
              <a:defRPr/>
            </a:lvl2pPr>
            <a:lvl3pPr marL="1143000" indent="-228600">
              <a:buFont typeface="AppleSymbols" charset="0"/>
              <a:buChar char="⎎"/>
              <a:defRPr/>
            </a:lvl3pPr>
            <a:lvl4pPr marL="1600200" indent="-228600">
              <a:buFont typeface="AppleSymbols" charset="0"/>
              <a:buChar char="⎎"/>
              <a:defRPr/>
            </a:lvl4pPr>
            <a:lvl5pPr marL="2057400" indent="-228600">
              <a:buFont typeface="AppleSymbols" charset="0"/>
              <a:buChar char="⎎"/>
              <a:defRPr/>
            </a:lvl5pPr>
          </a:lstStyle>
          <a:p>
            <a:pPr lvl="0"/>
            <a:r>
              <a:rPr lang="en-US"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19270" y="0"/>
            <a:ext cx="8855764" cy="1056327"/>
          </a:xfrm>
        </p:spPr>
        <p:txBody>
          <a:bodyPr>
            <a:normAutofit/>
          </a:bodyPr>
          <a:lstStyle>
            <a:lvl1pPr>
              <a:defRPr sz="3600"/>
            </a:lvl1pPr>
          </a:lstStyle>
          <a:p>
            <a:r>
              <a:rPr lang="en-US" dirty="0"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4361" y="1172817"/>
            <a:ext cx="4391439" cy="5237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199" y="1172817"/>
            <a:ext cx="4391439" cy="523792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9"/>
          <p:cNvSpPr>
            <a:spLocks noGrp="1"/>
          </p:cNvSpPr>
          <p:nvPr>
            <p:ph type="ftr" sz="quarter" idx="10"/>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4361" y="1262270"/>
            <a:ext cx="8935278" cy="514846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3"/>
          <p:cNvSpPr/>
          <p:nvPr userDrawn="1"/>
        </p:nvSpPr>
        <p:spPr>
          <a:xfrm>
            <a:off x="0" y="0"/>
            <a:ext cx="9144000" cy="1063487"/>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Avenir Next Regular" charset="0"/>
            </a:endParaRPr>
          </a:p>
        </p:txBody>
      </p:sp>
      <p:sp>
        <p:nvSpPr>
          <p:cNvPr id="2" name="Title Placeholder 1"/>
          <p:cNvSpPr>
            <a:spLocks noGrp="1"/>
          </p:cNvSpPr>
          <p:nvPr>
            <p:ph type="title"/>
          </p:nvPr>
        </p:nvSpPr>
        <p:spPr>
          <a:xfrm>
            <a:off x="104361" y="24848"/>
            <a:ext cx="8935278" cy="1038639"/>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8" name="Footer Placeholder 7"/>
          <p:cNvSpPr>
            <a:spLocks noGrp="1"/>
          </p:cNvSpPr>
          <p:nvPr>
            <p:ph type="ftr" sz="quarter" idx="3"/>
          </p:nvPr>
        </p:nvSpPr>
        <p:spPr>
          <a:xfrm>
            <a:off x="104361" y="6500192"/>
            <a:ext cx="2895600" cy="285611"/>
          </a:xfrm>
          <a:prstGeom prst="rect">
            <a:avLst/>
          </a:prstGeom>
        </p:spPr>
        <p:txBody>
          <a:bodyPr/>
          <a:lstStyle>
            <a:lvl1pPr>
              <a:defRPr sz="1400">
                <a:latin typeface="Avenir Next" charset="0"/>
                <a:ea typeface="Avenir Next" charset="0"/>
                <a:cs typeface="Avenir Next" charset="0"/>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hf sldNum="0" hdr="0" dt="0"/>
  <p:txStyles>
    <p:titleStyle>
      <a:lvl1pPr algn="l" defTabSz="457200" rtl="0" eaLnBrk="1" latinLnBrk="0" hangingPunct="1">
        <a:spcBef>
          <a:spcPct val="0"/>
        </a:spcBef>
        <a:buNone/>
        <a:defRPr sz="3200" kern="1200">
          <a:solidFill>
            <a:srgbClr val="002060"/>
          </a:solidFill>
          <a:latin typeface="Avenir Next Regular"/>
          <a:ea typeface="+mj-ea"/>
          <a:cs typeface="Avenir Next Regular"/>
        </a:defRPr>
      </a:lvl1pPr>
    </p:titleStyle>
    <p:bodyStyle>
      <a:lvl1pPr marL="342900" indent="-342900" algn="l" defTabSz="457200" rtl="0" eaLnBrk="1" latinLnBrk="0" hangingPunct="1">
        <a:spcBef>
          <a:spcPct val="20000"/>
        </a:spcBef>
        <a:buClr>
          <a:srgbClr val="002060"/>
        </a:buClr>
        <a:buSzPct val="75000"/>
        <a:buFont typeface="Wingdings" charset="2"/>
        <a:buChar char="Ø"/>
        <a:defRPr sz="3200" kern="1200">
          <a:solidFill>
            <a:schemeClr val="tx1">
              <a:lumMod val="75000"/>
              <a:lumOff val="25000"/>
            </a:schemeClr>
          </a:solidFill>
          <a:latin typeface="Avenir Next Regular"/>
          <a:ea typeface="+mn-ea"/>
          <a:cs typeface="Avenir Next Regular"/>
        </a:defRPr>
      </a:lvl1pPr>
      <a:lvl2pPr marL="742950" indent="-285750" algn="l" defTabSz="457200" rtl="0" eaLnBrk="1" latinLnBrk="0" hangingPunct="1">
        <a:spcBef>
          <a:spcPct val="20000"/>
        </a:spcBef>
        <a:buClr>
          <a:srgbClr val="002060"/>
        </a:buClr>
        <a:buSzPct val="75000"/>
        <a:buFont typeface="Wingdings" charset="2"/>
        <a:buChar char="Ø"/>
        <a:defRPr sz="2800" kern="1200">
          <a:solidFill>
            <a:schemeClr val="tx1">
              <a:lumMod val="75000"/>
              <a:lumOff val="25000"/>
            </a:schemeClr>
          </a:solidFill>
          <a:latin typeface="Avenir Next Regular"/>
          <a:ea typeface="+mn-ea"/>
          <a:cs typeface="Avenir Next Regular"/>
        </a:defRPr>
      </a:lvl2pPr>
      <a:lvl3pPr marL="1143000" indent="-228600" algn="l" defTabSz="457200" rtl="0" eaLnBrk="1" latinLnBrk="0" hangingPunct="1">
        <a:spcBef>
          <a:spcPct val="20000"/>
        </a:spcBef>
        <a:buClr>
          <a:srgbClr val="002060"/>
        </a:buClr>
        <a:buSzPct val="75000"/>
        <a:buFont typeface="Wingdings" charset="2"/>
        <a:buChar char="Ø"/>
        <a:defRPr sz="2400" kern="1200">
          <a:solidFill>
            <a:schemeClr val="tx1">
              <a:lumMod val="75000"/>
              <a:lumOff val="25000"/>
            </a:schemeClr>
          </a:solidFill>
          <a:latin typeface="Avenir Next Regular"/>
          <a:ea typeface="+mn-ea"/>
          <a:cs typeface="Avenir Next Regular"/>
        </a:defRPr>
      </a:lvl3pPr>
      <a:lvl4pPr marL="1600200" indent="-228600" algn="l" defTabSz="457200" rtl="0" eaLnBrk="1" latinLnBrk="0" hangingPunct="1">
        <a:spcBef>
          <a:spcPct val="20000"/>
        </a:spcBef>
        <a:buClr>
          <a:srgbClr val="002060"/>
        </a:buClr>
        <a:buSzPct val="75000"/>
        <a:buFont typeface="Wingdings" charset="2"/>
        <a:buChar char="Ø"/>
        <a:defRPr sz="2000" kern="1200">
          <a:solidFill>
            <a:schemeClr val="tx1">
              <a:lumMod val="75000"/>
              <a:lumOff val="25000"/>
            </a:schemeClr>
          </a:solidFill>
          <a:latin typeface="Avenir Next Regular"/>
          <a:ea typeface="+mn-ea"/>
          <a:cs typeface="Avenir Next Regular"/>
        </a:defRPr>
      </a:lvl4pPr>
      <a:lvl5pPr marL="2057400" indent="-228600" algn="l" defTabSz="457200" rtl="0" eaLnBrk="1" latinLnBrk="0" hangingPunct="1">
        <a:spcBef>
          <a:spcPct val="20000"/>
        </a:spcBef>
        <a:buClr>
          <a:srgbClr val="002060"/>
        </a:buClr>
        <a:buSzPct val="75000"/>
        <a:buFont typeface="Wingdings" charset="2"/>
        <a:buChar char="Ø"/>
        <a:defRPr sz="2000" kern="1200">
          <a:solidFill>
            <a:schemeClr val="tx1">
              <a:lumMod val="75000"/>
              <a:lumOff val="25000"/>
            </a:schemeClr>
          </a:solidFill>
          <a:latin typeface="Avenir Next Regular"/>
          <a:ea typeface="+mn-ea"/>
          <a:cs typeface="Avenir Next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jpeg"/><Relationship Id="rId3" Type="http://schemas.openxmlformats.org/officeDocument/2006/relationships/image" Target="../media/image1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jpeg"/><Relationship Id="rId3" Type="http://schemas.openxmlformats.org/officeDocument/2006/relationships/image" Target="../media/image1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jpeg"/><Relationship Id="rId3" Type="http://schemas.openxmlformats.org/officeDocument/2006/relationships/image" Target="../media/image1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jpeg"/><Relationship Id="rId3"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jpeg"/><Relationship Id="rId3"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jpeg"/><Relationship Id="rId3"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jpeg"/><Relationship Id="rId3"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jpeg"/><Relationship Id="rId3"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jpeg"/><Relationship Id="rId3"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jpeg"/><Relationship Id="rId3"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jpeg"/><Relationship Id="rId3" Type="http://schemas.openxmlformats.org/officeDocument/2006/relationships/image" Target="../media/image1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jpeg"/><Relationship Id="rId3" Type="http://schemas.openxmlformats.org/officeDocument/2006/relationships/image" Target="../media/image1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jpeg"/><Relationship Id="rId3" Type="http://schemas.openxmlformats.org/officeDocument/2006/relationships/image" Target="../media/image1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jpeg"/><Relationship Id="rId3" Type="http://schemas.openxmlformats.org/officeDocument/2006/relationships/image" Target="../media/image1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34.emf"/></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8"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36.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36.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36.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36.emf"/></Relationships>
</file>

<file path=ppt/slides/_rels/slide33.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8"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38.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39.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5.jpe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png"/><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4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41.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41.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4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4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4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4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image" Target="../media/image4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image" Target="../media/image48.png"/></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4" Type="http://schemas.openxmlformats.org/officeDocument/2006/relationships/image" Target="../media/image4.emf"/><Relationship Id="rId5" Type="http://schemas.openxmlformats.org/officeDocument/2006/relationships/image" Target="../media/image7.jpe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6.xml"/><Relationship Id="rId3" Type="http://schemas.openxmlformats.org/officeDocument/2006/relationships/image" Target="../media/image52.e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 Id="rId3" Type="http://schemas.openxmlformats.org/officeDocument/2006/relationships/image" Target="../media/image52.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8.xml"/><Relationship Id="rId3" Type="http://schemas.openxmlformats.org/officeDocument/2006/relationships/image" Target="../media/image52.e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 Id="rId3" Type="http://schemas.openxmlformats.org/officeDocument/2006/relationships/image" Target="../media/image52.e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 Id="rId3" Type="http://schemas.openxmlformats.org/officeDocument/2006/relationships/image" Target="../media/image5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 Id="rId3" Type="http://schemas.openxmlformats.org/officeDocument/2006/relationships/image" Target="../media/image54.png"/></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1" Type="http://schemas.openxmlformats.org/officeDocument/2006/relationships/slideLayout" Target="../slideLayouts/slideLayout12.xml"/><Relationship Id="rId2" Type="http://schemas.openxmlformats.org/officeDocument/2006/relationships/notesSlide" Target="../notesSlides/notesSlide4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8" Type="http://schemas.openxmlformats.org/officeDocument/2006/relationships/image" Target="../media/image13.jpe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 Id="rId3" Type="http://schemas.openxmlformats.org/officeDocument/2006/relationships/image" Target="../media/image5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 Id="rId3" Type="http://schemas.openxmlformats.org/officeDocument/2006/relationships/image" Target="../media/image58.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5.xml"/><Relationship Id="rId3" Type="http://schemas.openxmlformats.org/officeDocument/2006/relationships/image" Target="../media/image59.emf"/></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jpeg"/><Relationship Id="rId3" Type="http://schemas.openxmlformats.org/officeDocument/2006/relationships/image" Target="../media/image1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jpeg"/><Relationship Id="rId3"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 y="0"/>
            <a:ext cx="9144000" cy="3644537"/>
          </a:xfrm>
          <a:solidFill>
            <a:schemeClr val="bg1">
              <a:lumMod val="75000"/>
            </a:schemeClr>
          </a:solidFill>
        </p:spPr>
        <p:txBody>
          <a:bodyPr>
            <a:normAutofit/>
          </a:bodyPr>
          <a:lstStyle/>
          <a:p>
            <a:pPr marL="180975" algn="l"/>
            <a:r>
              <a:rPr lang="en-US" sz="4400" dirty="0" smtClean="0"/>
              <a:t>Spatiotemporal change in ecological patterns across the late Quaternary</a:t>
            </a:r>
            <a:endParaRPr lang="en-US" sz="4400" dirty="0"/>
          </a:p>
        </p:txBody>
      </p:sp>
      <p:sp>
        <p:nvSpPr>
          <p:cNvPr id="3" name="Subtitle 2"/>
          <p:cNvSpPr>
            <a:spLocks noGrp="1"/>
          </p:cNvSpPr>
          <p:nvPr>
            <p:ph type="subTitle" idx="1"/>
          </p:nvPr>
        </p:nvSpPr>
        <p:spPr>
          <a:xfrm>
            <a:off x="309892" y="4197228"/>
            <a:ext cx="8128713" cy="1752600"/>
          </a:xfrm>
        </p:spPr>
        <p:txBody>
          <a:bodyPr>
            <a:normAutofit/>
          </a:bodyPr>
          <a:lstStyle/>
          <a:p>
            <a:pPr algn="l"/>
            <a:r>
              <a:rPr lang="en-US" dirty="0" smtClean="0">
                <a:solidFill>
                  <a:schemeClr val="bg1">
                    <a:lumMod val="50000"/>
                  </a:schemeClr>
                </a:solidFill>
              </a:rPr>
              <a:t>Jessica L. Blois</a:t>
            </a:r>
          </a:p>
          <a:p>
            <a:pPr algn="l"/>
            <a:r>
              <a:rPr lang="en-US" sz="2600" dirty="0" err="1" smtClean="0">
                <a:solidFill>
                  <a:schemeClr val="bg1">
                    <a:lumMod val="50000"/>
                  </a:schemeClr>
                </a:solidFill>
              </a:rPr>
              <a:t>jblois@ucmerced.edu</a:t>
            </a:r>
            <a:endParaRPr lang="en-US" sz="2600" dirty="0" smtClean="0">
              <a:solidFill>
                <a:schemeClr val="bg1">
                  <a:lumMod val="50000"/>
                </a:schemeClr>
              </a:solidFill>
            </a:endParaRPr>
          </a:p>
        </p:txBody>
      </p:sp>
      <p:pic>
        <p:nvPicPr>
          <p:cNvPr id="4" name="Picture 3" descr="Twitter_logo_blu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1125" y="6155640"/>
            <a:ext cx="347167" cy="282245"/>
          </a:xfrm>
          <a:prstGeom prst="rect">
            <a:avLst/>
          </a:prstGeom>
        </p:spPr>
      </p:pic>
      <p:sp>
        <p:nvSpPr>
          <p:cNvPr id="5" name="TextBox 4"/>
          <p:cNvSpPr txBox="1"/>
          <p:nvPr/>
        </p:nvSpPr>
        <p:spPr>
          <a:xfrm>
            <a:off x="799951" y="6133187"/>
            <a:ext cx="1599304" cy="369332"/>
          </a:xfrm>
          <a:prstGeom prst="rect">
            <a:avLst/>
          </a:prstGeom>
          <a:noFill/>
        </p:spPr>
        <p:txBody>
          <a:bodyPr wrap="none" rtlCol="0">
            <a:spAutoFit/>
          </a:bodyPr>
          <a:lstStyle/>
          <a:p>
            <a:r>
              <a:rPr lang="en-US" dirty="0" smtClean="0">
                <a:solidFill>
                  <a:schemeClr val="bg1">
                    <a:lumMod val="50000"/>
                  </a:schemeClr>
                </a:solidFill>
                <a:latin typeface="Avenir Next" charset="0"/>
                <a:ea typeface="Avenir Next" charset="0"/>
                <a:cs typeface="Avenir Next" charset="0"/>
              </a:rPr>
              <a:t>@</a:t>
            </a:r>
            <a:r>
              <a:rPr lang="en-US" dirty="0" err="1" smtClean="0">
                <a:solidFill>
                  <a:schemeClr val="bg1">
                    <a:lumMod val="50000"/>
                  </a:schemeClr>
                </a:solidFill>
                <a:latin typeface="Avenir Next" charset="0"/>
                <a:ea typeface="Avenir Next" charset="0"/>
                <a:cs typeface="Avenir Next" charset="0"/>
              </a:rPr>
              <a:t>jessicablois</a:t>
            </a:r>
            <a:endParaRPr lang="en-US" dirty="0">
              <a:solidFill>
                <a:schemeClr val="bg1">
                  <a:lumMod val="50000"/>
                </a:schemeClr>
              </a:solidFill>
              <a:latin typeface="Avenir Next" charset="0"/>
              <a:ea typeface="Avenir Next" charset="0"/>
              <a:cs typeface="Avenir Next" charset="0"/>
            </a:endParaRPr>
          </a:p>
        </p:txBody>
      </p:sp>
      <p:pic>
        <p:nvPicPr>
          <p:cNvPr id="6" name="Picture 5" descr="uc_merced_logo.jpg"/>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7107683" y="6133187"/>
            <a:ext cx="1935484" cy="62099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ssim13.jpg"/>
          <p:cNvPicPr>
            <a:picLocks noChangeAspect="1"/>
          </p:cNvPicPr>
          <p:nvPr/>
        </p:nvPicPr>
        <p:blipFill>
          <a:blip r:embed="rId2"/>
          <a:stretch>
            <a:fillRect/>
          </a:stretch>
        </p:blipFill>
        <p:spPr>
          <a:xfrm>
            <a:off x="2514600" y="1305878"/>
            <a:ext cx="4114800" cy="424624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1665576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ssim12.jpg"/>
          <p:cNvPicPr>
            <a:picLocks noChangeAspect="1"/>
          </p:cNvPicPr>
          <p:nvPr/>
        </p:nvPicPr>
        <p:blipFill>
          <a:blip r:embed="rId2"/>
          <a:stretch>
            <a:fillRect/>
          </a:stretch>
        </p:blipFill>
        <p:spPr>
          <a:xfrm>
            <a:off x="2514600" y="1317308"/>
            <a:ext cx="4114800" cy="422338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8941069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ssim11.jpg"/>
          <p:cNvPicPr>
            <a:picLocks noChangeAspect="1"/>
          </p:cNvPicPr>
          <p:nvPr/>
        </p:nvPicPr>
        <p:blipFill>
          <a:blip r:embed="rId2"/>
          <a:stretch>
            <a:fillRect/>
          </a:stretch>
        </p:blipFill>
        <p:spPr>
          <a:xfrm>
            <a:off x="2514600" y="1305878"/>
            <a:ext cx="4114800" cy="424624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13120272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ssim10.jpg"/>
          <p:cNvPicPr>
            <a:picLocks noChangeAspect="1"/>
          </p:cNvPicPr>
          <p:nvPr/>
        </p:nvPicPr>
        <p:blipFill>
          <a:blip r:embed="rId2"/>
          <a:stretch>
            <a:fillRect/>
          </a:stretch>
        </p:blipFill>
        <p:spPr>
          <a:xfrm>
            <a:off x="2514600" y="1317308"/>
            <a:ext cx="4114800" cy="422338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8794495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ssim9.jpg"/>
          <p:cNvPicPr>
            <a:picLocks noChangeAspect="1"/>
          </p:cNvPicPr>
          <p:nvPr/>
        </p:nvPicPr>
        <p:blipFill>
          <a:blip r:embed="rId2"/>
          <a:stretch>
            <a:fillRect/>
          </a:stretch>
        </p:blipFill>
        <p:spPr>
          <a:xfrm>
            <a:off x="2514600" y="1311593"/>
            <a:ext cx="4114800" cy="423481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19263803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ssim8.jpg"/>
          <p:cNvPicPr>
            <a:picLocks noChangeAspect="1"/>
          </p:cNvPicPr>
          <p:nvPr/>
        </p:nvPicPr>
        <p:blipFill>
          <a:blip r:embed="rId2"/>
          <a:stretch>
            <a:fillRect/>
          </a:stretch>
        </p:blipFill>
        <p:spPr>
          <a:xfrm>
            <a:off x="2514600" y="1311593"/>
            <a:ext cx="4114800" cy="423481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12102567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ssim7.jpg"/>
          <p:cNvPicPr>
            <a:picLocks noChangeAspect="1"/>
          </p:cNvPicPr>
          <p:nvPr/>
        </p:nvPicPr>
        <p:blipFill>
          <a:blip r:embed="rId2"/>
          <a:stretch>
            <a:fillRect/>
          </a:stretch>
        </p:blipFill>
        <p:spPr>
          <a:xfrm>
            <a:off x="2514600" y="1305878"/>
            <a:ext cx="4114800" cy="424624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19673244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ssim6.jpg"/>
          <p:cNvPicPr>
            <a:picLocks noChangeAspect="1"/>
          </p:cNvPicPr>
          <p:nvPr/>
        </p:nvPicPr>
        <p:blipFill>
          <a:blip r:embed="rId2"/>
          <a:stretch>
            <a:fillRect/>
          </a:stretch>
        </p:blipFill>
        <p:spPr>
          <a:xfrm>
            <a:off x="2514600" y="1311593"/>
            <a:ext cx="4114800" cy="423481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156123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ssim5.jpg"/>
          <p:cNvPicPr>
            <a:picLocks noChangeAspect="1"/>
          </p:cNvPicPr>
          <p:nvPr/>
        </p:nvPicPr>
        <p:blipFill>
          <a:blip r:embed="rId2"/>
          <a:stretch>
            <a:fillRect/>
          </a:stretch>
        </p:blipFill>
        <p:spPr>
          <a:xfrm>
            <a:off x="2514600" y="1315879"/>
            <a:ext cx="4114800" cy="4226243"/>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4045514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ssim4.jpg"/>
          <p:cNvPicPr>
            <a:picLocks noChangeAspect="1"/>
          </p:cNvPicPr>
          <p:nvPr/>
        </p:nvPicPr>
        <p:blipFill>
          <a:blip r:embed="rId2"/>
          <a:stretch>
            <a:fillRect/>
          </a:stretch>
        </p:blipFill>
        <p:spPr>
          <a:xfrm>
            <a:off x="2514600" y="1311593"/>
            <a:ext cx="4114800" cy="423481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3629097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spcAft>
                <a:spcPts val="1800"/>
              </a:spcAft>
            </a:pPr>
            <a:r>
              <a:rPr lang="en-US" dirty="0" smtClean="0">
                <a:solidFill>
                  <a:srgbClr val="2A66A0"/>
                </a:solidFill>
              </a:rPr>
              <a:t>Influence </a:t>
            </a:r>
            <a:r>
              <a:rPr lang="en-US" dirty="0">
                <a:solidFill>
                  <a:srgbClr val="2A66A0"/>
                </a:solidFill>
              </a:rPr>
              <a:t>of climate on vegetation assemblages </a:t>
            </a:r>
          </a:p>
          <a:p>
            <a:pPr>
              <a:spcAft>
                <a:spcPts val="1800"/>
              </a:spcAft>
            </a:pPr>
            <a:r>
              <a:rPr lang="en-US" dirty="0" smtClean="0">
                <a:solidFill>
                  <a:srgbClr val="2A66A0"/>
                </a:solidFill>
              </a:rPr>
              <a:t>How does the past inform our predictions of the future?</a:t>
            </a:r>
          </a:p>
        </p:txBody>
      </p:sp>
      <p:sp>
        <p:nvSpPr>
          <p:cNvPr id="2" name="Title 1"/>
          <p:cNvSpPr>
            <a:spLocks noGrp="1"/>
          </p:cNvSpPr>
          <p:nvPr>
            <p:ph type="title"/>
          </p:nvPr>
        </p:nvSpPr>
        <p:spPr/>
        <p:txBody>
          <a:bodyPr>
            <a:normAutofit fontScale="90000"/>
          </a:bodyPr>
          <a:lstStyle/>
          <a:p>
            <a:r>
              <a:rPr lang="en-US" dirty="0" smtClean="0"/>
              <a:t>Providing a long-term context for recent and future biodiversity change </a:t>
            </a:r>
            <a:endParaRPr lang="en-US" dirty="0"/>
          </a:p>
        </p:txBody>
      </p:sp>
    </p:spTree>
    <p:extLst>
      <p:ext uri="{BB962C8B-B14F-4D97-AF65-F5344CB8AC3E}">
        <p14:creationId xmlns:p14="http://schemas.microsoft.com/office/powerpoint/2010/main" val="404320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ssim3.jpg"/>
          <p:cNvPicPr>
            <a:picLocks noChangeAspect="1"/>
          </p:cNvPicPr>
          <p:nvPr/>
        </p:nvPicPr>
        <p:blipFill>
          <a:blip r:embed="rId2"/>
          <a:stretch>
            <a:fillRect/>
          </a:stretch>
        </p:blipFill>
        <p:spPr>
          <a:xfrm>
            <a:off x="2514600" y="1305878"/>
            <a:ext cx="4114800" cy="424624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5699889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ssim2.jpg"/>
          <p:cNvPicPr>
            <a:picLocks noChangeAspect="1"/>
          </p:cNvPicPr>
          <p:nvPr/>
        </p:nvPicPr>
        <p:blipFill>
          <a:blip r:embed="rId2"/>
          <a:stretch>
            <a:fillRect/>
          </a:stretch>
        </p:blipFill>
        <p:spPr>
          <a:xfrm>
            <a:off x="2514600" y="1317308"/>
            <a:ext cx="4114800" cy="422338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20265615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ssim1.jpg"/>
          <p:cNvPicPr>
            <a:picLocks noChangeAspect="1"/>
          </p:cNvPicPr>
          <p:nvPr/>
        </p:nvPicPr>
        <p:blipFill>
          <a:blip r:embed="rId2"/>
          <a:stretch>
            <a:fillRect/>
          </a:stretch>
        </p:blipFill>
        <p:spPr>
          <a:xfrm>
            <a:off x="2514600" y="1311593"/>
            <a:ext cx="4114800" cy="423481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13294470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ssim0.jpg"/>
          <p:cNvPicPr>
            <a:picLocks noChangeAspect="1"/>
          </p:cNvPicPr>
          <p:nvPr/>
        </p:nvPicPr>
        <p:blipFill>
          <a:blip r:embed="rId2"/>
          <a:stretch>
            <a:fillRect/>
          </a:stretch>
        </p:blipFill>
        <p:spPr>
          <a:xfrm>
            <a:off x="2514600" y="1311593"/>
            <a:ext cx="4114800" cy="423481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15971933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Figure4-500k-withcircle-pretty.jpg"/>
          <p:cNvPicPr>
            <a:picLocks noChangeAspect="1"/>
          </p:cNvPicPr>
          <p:nvPr/>
        </p:nvPicPr>
        <p:blipFill>
          <a:blip r:embed="rId2"/>
          <a:srcRect t="25207"/>
          <a:stretch>
            <a:fillRect/>
          </a:stretch>
        </p:blipFill>
        <p:spPr>
          <a:xfrm>
            <a:off x="83811" y="1447800"/>
            <a:ext cx="8907789" cy="4551690"/>
          </a:xfrm>
          <a:prstGeom prst="rect">
            <a:avLst/>
          </a:prstGeom>
        </p:spPr>
      </p:pic>
      <p:sp>
        <p:nvSpPr>
          <p:cNvPr id="5" name="Title 4"/>
          <p:cNvSpPr>
            <a:spLocks noGrp="1"/>
          </p:cNvSpPr>
          <p:nvPr>
            <p:ph type="title"/>
          </p:nvPr>
        </p:nvSpPr>
        <p:spPr/>
        <p:txBody>
          <a:bodyPr/>
          <a:lstStyle/>
          <a:p>
            <a:r>
              <a:rPr lang="en-US" smtClean="0"/>
              <a:t>Are these changes linked to climate?</a:t>
            </a:r>
            <a:endParaRPr lang="en-US" dirty="0"/>
          </a:p>
        </p:txBody>
      </p:sp>
      <p:sp>
        <p:nvSpPr>
          <p:cNvPr id="1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11" name="TextBox 10"/>
          <p:cNvSpPr txBox="1"/>
          <p:nvPr/>
        </p:nvSpPr>
        <p:spPr>
          <a:xfrm>
            <a:off x="5994474" y="5630158"/>
            <a:ext cx="1244526" cy="307777"/>
          </a:xfrm>
          <a:prstGeom prst="rect">
            <a:avLst/>
          </a:prstGeom>
          <a:noFill/>
        </p:spPr>
        <p:txBody>
          <a:bodyPr wrap="none" rtlCol="0">
            <a:spAutoFit/>
          </a:bodyPr>
          <a:lstStyle/>
          <a:p>
            <a:pPr algn="ctr"/>
            <a:r>
              <a:rPr lang="en-US" sz="1400" dirty="0" smtClean="0"/>
              <a:t>Homogeneous</a:t>
            </a:r>
            <a:endParaRPr lang="en-US" sz="1400" dirty="0"/>
          </a:p>
        </p:txBody>
      </p:sp>
      <p:sp>
        <p:nvSpPr>
          <p:cNvPr id="14" name="TextBox 13"/>
          <p:cNvSpPr txBox="1"/>
          <p:nvPr/>
        </p:nvSpPr>
        <p:spPr>
          <a:xfrm>
            <a:off x="7696200" y="5630158"/>
            <a:ext cx="1302034" cy="307777"/>
          </a:xfrm>
          <a:prstGeom prst="rect">
            <a:avLst/>
          </a:prstGeom>
          <a:noFill/>
        </p:spPr>
        <p:txBody>
          <a:bodyPr wrap="none" rtlCol="0">
            <a:spAutoFit/>
          </a:bodyPr>
          <a:lstStyle/>
          <a:p>
            <a:pPr algn="r"/>
            <a:r>
              <a:rPr lang="en-US" sz="1400" dirty="0" smtClean="0"/>
              <a:t>Heterogeneous</a:t>
            </a:r>
            <a:endParaRPr lang="en-US" sz="1400" dirty="0"/>
          </a:p>
        </p:txBody>
      </p:sp>
    </p:spTree>
    <p:extLst>
      <p:ext uri="{BB962C8B-B14F-4D97-AF65-F5344CB8AC3E}">
        <p14:creationId xmlns:p14="http://schemas.microsoft.com/office/powerpoint/2010/main" val="4832980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 simulations</a:t>
            </a:r>
            <a:endParaRPr lang="en-US" dirty="0"/>
          </a:p>
        </p:txBody>
      </p:sp>
      <p:pic>
        <p:nvPicPr>
          <p:cNvPr id="3" name="Picture 2"/>
          <p:cNvPicPr>
            <a:picLocks noChangeAspect="1"/>
          </p:cNvPicPr>
          <p:nvPr/>
        </p:nvPicPr>
        <p:blipFill>
          <a:blip r:embed="rId3"/>
          <a:stretch>
            <a:fillRect/>
          </a:stretch>
        </p:blipFill>
        <p:spPr>
          <a:xfrm>
            <a:off x="433551" y="1516284"/>
            <a:ext cx="8276898" cy="4790255"/>
          </a:xfrm>
          <a:prstGeom prst="rect">
            <a:avLst/>
          </a:prstGeom>
        </p:spPr>
      </p:pic>
      <p:sp>
        <p:nvSpPr>
          <p:cNvPr id="4" name="TextBox 7"/>
          <p:cNvSpPr txBox="1">
            <a:spLocks noChangeArrowheads="1"/>
          </p:cNvSpPr>
          <p:nvPr/>
        </p:nvSpPr>
        <p:spPr bwMode="auto">
          <a:xfrm>
            <a:off x="4361935" y="6570661"/>
            <a:ext cx="4782065"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Liu et al. 2009, Science; Lorenz et al. 2016, Scientific Data</a:t>
            </a:r>
            <a:endParaRPr lang="en-US" sz="1400" dirty="0">
              <a:solidFill>
                <a:schemeClr val="bg1">
                  <a:lumMod val="50000"/>
                </a:schemeClr>
              </a:solidFill>
              <a:latin typeface="Avenir Next Regular" charset="0"/>
              <a:ea typeface="Avenir Next Regular" charset="0"/>
              <a:cs typeface="Avenir Next Regular" charset="0"/>
            </a:endParaRPr>
          </a:p>
        </p:txBody>
      </p:sp>
      <p:sp>
        <p:nvSpPr>
          <p:cNvPr id="5" name="TextBox 4"/>
          <p:cNvSpPr txBox="1"/>
          <p:nvPr/>
        </p:nvSpPr>
        <p:spPr>
          <a:xfrm>
            <a:off x="4257210" y="5441428"/>
            <a:ext cx="3027432" cy="369332"/>
          </a:xfrm>
          <a:prstGeom prst="rect">
            <a:avLst/>
          </a:prstGeom>
          <a:noFill/>
        </p:spPr>
        <p:txBody>
          <a:bodyPr wrap="none" rtlCol="0">
            <a:spAutoFit/>
          </a:bodyPr>
          <a:lstStyle/>
          <a:p>
            <a:pPr marL="285750" indent="-285750">
              <a:buFont typeface="Arial" charset="0"/>
              <a:buChar char="•"/>
            </a:pPr>
            <a:r>
              <a:rPr lang="en-US" dirty="0" smtClean="0"/>
              <a:t>(plus many </a:t>
            </a:r>
            <a:r>
              <a:rPr lang="en-US" smtClean="0"/>
              <a:t>other variables)</a:t>
            </a:r>
            <a:endParaRPr lang="en-US" dirty="0"/>
          </a:p>
        </p:txBody>
      </p:sp>
    </p:spTree>
    <p:extLst>
      <p:ext uri="{BB962C8B-B14F-4D97-AF65-F5344CB8AC3E}">
        <p14:creationId xmlns:p14="http://schemas.microsoft.com/office/powerpoint/2010/main" val="17537094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spcBef>
                <a:spcPts val="0"/>
              </a:spcBef>
              <a:spcAft>
                <a:spcPts val="1200"/>
              </a:spcAft>
            </a:pPr>
            <a:r>
              <a:rPr lang="en-US" sz="3000" dirty="0" smtClean="0"/>
              <a:t>For a single time slice, build a model that relates community turnover across space to climatic turnover across space</a:t>
            </a:r>
          </a:p>
          <a:p>
            <a:pPr>
              <a:spcBef>
                <a:spcPts val="0"/>
              </a:spcBef>
              <a:spcAft>
                <a:spcPts val="1200"/>
              </a:spcAft>
            </a:pPr>
            <a:r>
              <a:rPr lang="en-US" sz="3000" dirty="0" smtClean="0"/>
              <a:t>Repeat this for multiple time slices over the past 14,000 years</a:t>
            </a:r>
          </a:p>
          <a:p>
            <a:pPr>
              <a:spcBef>
                <a:spcPts val="0"/>
              </a:spcBef>
              <a:spcAft>
                <a:spcPts val="1200"/>
              </a:spcAft>
            </a:pPr>
            <a:r>
              <a:rPr lang="en-US" sz="3000" dirty="0" smtClean="0"/>
              <a:t>Examine how climate, as a whole and for individual variables, influences community turnover</a:t>
            </a:r>
            <a:endParaRPr lang="en-US" sz="3000" dirty="0"/>
          </a:p>
        </p:txBody>
      </p:sp>
      <p:sp>
        <p:nvSpPr>
          <p:cNvPr id="25602" name="Title 1"/>
          <p:cNvSpPr>
            <a:spLocks noGrp="1"/>
          </p:cNvSpPr>
          <p:nvPr>
            <p:ph type="title"/>
          </p:nvPr>
        </p:nvSpPr>
        <p:spPr/>
        <p:txBody>
          <a:bodyPr>
            <a:normAutofit fontScale="90000"/>
          </a:bodyPr>
          <a:lstStyle/>
          <a:p>
            <a:r>
              <a:rPr lang="en-US" smtClean="0"/>
              <a:t>What is the influence of climate on community turnover across space and time?</a:t>
            </a:r>
            <a:endParaRPr lang="en-US" dirty="0"/>
          </a:p>
        </p:txBody>
      </p:sp>
      <p:sp>
        <p:nvSpPr>
          <p:cNvPr id="14" name="TextBox 7"/>
          <p:cNvSpPr txBox="1">
            <a:spLocks noChangeArrowheads="1"/>
          </p:cNvSpPr>
          <p:nvPr/>
        </p:nvSpPr>
        <p:spPr bwMode="auto">
          <a:xfrm>
            <a:off x="6654800" y="6570661"/>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lumMod val="50000"/>
                  </a:schemeClr>
                </a:solidFill>
                <a:latin typeface="Avenir Next Regular" charset="0"/>
                <a:ea typeface="Avenir Next Regular" charset="0"/>
                <a:cs typeface="Avenir Next Regular" charset="0"/>
              </a:rPr>
              <a:t>Blois et al.</a:t>
            </a:r>
            <a:r>
              <a:rPr lang="en-US" sz="1400" dirty="0" smtClean="0">
                <a:solidFill>
                  <a:schemeClr val="bg1">
                    <a:lumMod val="50000"/>
                  </a:schemeClr>
                </a:solidFill>
                <a:latin typeface="Avenir Next Regular" charset="0"/>
                <a:ea typeface="Avenir Next Regular" charset="0"/>
                <a:cs typeface="Avenir Next Regular" charset="0"/>
              </a:rPr>
              <a:t> 2013, </a:t>
            </a:r>
            <a:r>
              <a:rPr lang="en-US" sz="1400" dirty="0" err="1" smtClean="0">
                <a:solidFill>
                  <a:schemeClr val="bg1">
                    <a:lumMod val="50000"/>
                  </a:schemeClr>
                </a:solidFill>
                <a:latin typeface="Avenir Next Regular" charset="0"/>
                <a:ea typeface="Avenir Next Regular" charset="0"/>
                <a:cs typeface="Avenir Next Regular" charset="0"/>
              </a:rPr>
              <a:t>Ecography</a:t>
            </a:r>
            <a:r>
              <a:rPr lang="en-US" sz="1400" dirty="0" smtClean="0">
                <a:solidFill>
                  <a:schemeClr val="bg1">
                    <a:lumMod val="50000"/>
                  </a:schemeClr>
                </a:solidFill>
                <a:latin typeface="Avenir Next Regular" charset="0"/>
                <a:ea typeface="Avenir Next Regular" charset="0"/>
                <a:cs typeface="Avenir Next Regular" charset="0"/>
              </a:rPr>
              <a:t>  </a:t>
            </a:r>
            <a:endParaRPr lang="en-US" sz="1400" dirty="0">
              <a:solidFill>
                <a:schemeClr val="bg1">
                  <a:lumMod val="50000"/>
                </a:schemeClr>
              </a:solidFill>
              <a:latin typeface="Avenir Next Regular" charset="0"/>
              <a:ea typeface="Avenir Next Regular" charset="0"/>
              <a:cs typeface="Avenir Next Regular" charset="0"/>
            </a:endParaRPr>
          </a:p>
        </p:txBody>
      </p:sp>
      <p:grpSp>
        <p:nvGrpSpPr>
          <p:cNvPr id="2" name="Group 16"/>
          <p:cNvGrpSpPr/>
          <p:nvPr/>
        </p:nvGrpSpPr>
        <p:grpSpPr>
          <a:xfrm>
            <a:off x="953751" y="5418330"/>
            <a:ext cx="7186802" cy="1018955"/>
            <a:chOff x="513288" y="5632806"/>
            <a:chExt cx="7934682" cy="1225347"/>
          </a:xfrm>
        </p:grpSpPr>
        <p:pic>
          <p:nvPicPr>
            <p:cNvPr id="18" name="Picture 17" descr="180px-Picea_glauca_Fairbanks.jpg"/>
            <p:cNvPicPr>
              <a:picLocks noChangeAspect="1"/>
            </p:cNvPicPr>
            <p:nvPr/>
          </p:nvPicPr>
          <p:blipFill>
            <a:blip r:embed="rId3"/>
            <a:stretch>
              <a:fillRect/>
            </a:stretch>
          </p:blipFill>
          <p:spPr>
            <a:xfrm>
              <a:off x="2151036" y="5632857"/>
              <a:ext cx="918972" cy="1225296"/>
            </a:xfrm>
            <a:prstGeom prst="rect">
              <a:avLst/>
            </a:prstGeom>
            <a:ln>
              <a:solidFill>
                <a:schemeClr val="tx1"/>
              </a:solidFill>
            </a:ln>
          </p:spPr>
        </p:pic>
        <p:pic>
          <p:nvPicPr>
            <p:cNvPr id="19" name="Picture 18" descr="217px-Img_ulmus_americana_2209.jpg"/>
            <p:cNvPicPr>
              <a:picLocks noChangeAspect="1"/>
            </p:cNvPicPr>
            <p:nvPr/>
          </p:nvPicPr>
          <p:blipFill>
            <a:blip r:embed="rId4"/>
            <a:stretch>
              <a:fillRect/>
            </a:stretch>
          </p:blipFill>
          <p:spPr>
            <a:xfrm>
              <a:off x="7340098" y="5632857"/>
              <a:ext cx="1107872" cy="1225296"/>
            </a:xfrm>
            <a:prstGeom prst="rect">
              <a:avLst/>
            </a:prstGeom>
            <a:ln>
              <a:solidFill>
                <a:schemeClr val="tx1"/>
              </a:solidFill>
            </a:ln>
          </p:spPr>
        </p:pic>
        <p:pic>
          <p:nvPicPr>
            <p:cNvPr id="20" name="Picture 19" descr="320px-Alnus-viridis-leaves.JPG"/>
            <p:cNvPicPr>
              <a:picLocks noChangeAspect="1"/>
            </p:cNvPicPr>
            <p:nvPr/>
          </p:nvPicPr>
          <p:blipFill>
            <a:blip r:embed="rId5"/>
            <a:stretch>
              <a:fillRect/>
            </a:stretch>
          </p:blipFill>
          <p:spPr>
            <a:xfrm>
              <a:off x="5631384" y="5632857"/>
              <a:ext cx="1704760" cy="1225296"/>
            </a:xfrm>
            <a:prstGeom prst="rect">
              <a:avLst/>
            </a:prstGeom>
            <a:ln>
              <a:solidFill>
                <a:schemeClr val="tx1"/>
              </a:solidFill>
            </a:ln>
          </p:spPr>
        </p:pic>
        <p:pic>
          <p:nvPicPr>
            <p:cNvPr id="21" name="Picture 20" descr="Fraxinus pennsylvanica.jpg"/>
            <p:cNvPicPr>
              <a:picLocks noChangeAspect="1"/>
            </p:cNvPicPr>
            <p:nvPr/>
          </p:nvPicPr>
          <p:blipFill>
            <a:blip r:embed="rId6"/>
            <a:stretch>
              <a:fillRect/>
            </a:stretch>
          </p:blipFill>
          <p:spPr>
            <a:xfrm>
              <a:off x="513288" y="5632806"/>
              <a:ext cx="1633796" cy="1225347"/>
            </a:xfrm>
            <a:prstGeom prst="rect">
              <a:avLst/>
            </a:prstGeom>
            <a:ln>
              <a:solidFill>
                <a:schemeClr val="tx1"/>
              </a:solidFill>
            </a:ln>
          </p:spPr>
        </p:pic>
        <p:pic>
          <p:nvPicPr>
            <p:cNvPr id="22" name="Picture 21" descr="pinus.jpg"/>
            <p:cNvPicPr>
              <a:picLocks noChangeAspect="1"/>
            </p:cNvPicPr>
            <p:nvPr/>
          </p:nvPicPr>
          <p:blipFill>
            <a:blip r:embed="rId7"/>
            <a:stretch>
              <a:fillRect/>
            </a:stretch>
          </p:blipFill>
          <p:spPr>
            <a:xfrm>
              <a:off x="4711640" y="5632857"/>
              <a:ext cx="915792" cy="1225296"/>
            </a:xfrm>
            <a:prstGeom prst="rect">
              <a:avLst/>
            </a:prstGeom>
            <a:ln>
              <a:solidFill>
                <a:schemeClr val="tx1"/>
              </a:solidFill>
            </a:ln>
          </p:spPr>
        </p:pic>
        <p:pic>
          <p:nvPicPr>
            <p:cNvPr id="23" name="Picture 22" descr="Quercus rubra, leaves.jpg"/>
            <p:cNvPicPr>
              <a:picLocks noChangeAspect="1"/>
            </p:cNvPicPr>
            <p:nvPr/>
          </p:nvPicPr>
          <p:blipFill>
            <a:blip r:embed="rId8"/>
            <a:stretch>
              <a:fillRect/>
            </a:stretch>
          </p:blipFill>
          <p:spPr>
            <a:xfrm>
              <a:off x="3073960" y="5632857"/>
              <a:ext cx="1633728" cy="1225296"/>
            </a:xfrm>
            <a:prstGeom prst="rect">
              <a:avLst/>
            </a:prstGeom>
            <a:ln>
              <a:solidFill>
                <a:schemeClr val="tx1"/>
              </a:solidFill>
            </a:ln>
          </p:spPr>
        </p:pic>
      </p:grpSp>
    </p:spTree>
    <p:extLst>
      <p:ext uri="{BB962C8B-B14F-4D97-AF65-F5344CB8AC3E}">
        <p14:creationId xmlns:p14="http://schemas.microsoft.com/office/powerpoint/2010/main" val="3620823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endParaRPr lang="en-US" sz="2400" dirty="0" smtClean="0"/>
          </a:p>
          <a:p>
            <a:pPr marL="0" indent="0">
              <a:buNone/>
            </a:pPr>
            <a:r>
              <a:rPr lang="en-US" sz="2400" dirty="0" smtClean="0"/>
              <a:t>GDM: </a:t>
            </a:r>
            <a:endParaRPr lang="en-US" sz="2400" dirty="0"/>
          </a:p>
          <a:p>
            <a:pPr marL="0" indent="0">
              <a:buNone/>
            </a:pPr>
            <a:r>
              <a:rPr lang="en-US" sz="2400" dirty="0" smtClean="0"/>
              <a:t>“</a:t>
            </a:r>
            <a:r>
              <a:rPr lang="mr-IN" sz="2400" dirty="0" smtClean="0"/>
              <a:t>…</a:t>
            </a:r>
            <a:r>
              <a:rPr lang="en-US" sz="2400" dirty="0" smtClean="0"/>
              <a:t>an </a:t>
            </a:r>
            <a:r>
              <a:rPr lang="en-US" sz="2400" dirty="0"/>
              <a:t>extension of matrix regression, designed specifically to accommodate two types of nonlinearity commonly encountered in large-scaled ecological data sets: (1) the curvilinear relationship between increasing ecological distance, and observed compositional dissimilarity, between sites; and (2) the variation in the rate of compositional turnover at different positions along environmental gradients</a:t>
            </a:r>
            <a:r>
              <a:rPr lang="en-US" sz="2400" dirty="0" smtClean="0"/>
              <a:t>.”</a:t>
            </a:r>
          </a:p>
          <a:p>
            <a:endParaRPr lang="en-US" sz="2400" dirty="0"/>
          </a:p>
          <a:p>
            <a:endParaRPr lang="en-US" sz="2400" dirty="0" smtClean="0"/>
          </a:p>
          <a:p>
            <a:endParaRPr lang="en-US" sz="2400" dirty="0"/>
          </a:p>
          <a:p>
            <a:endParaRPr lang="en-US" dirty="0"/>
          </a:p>
        </p:txBody>
      </p:sp>
      <p:sp>
        <p:nvSpPr>
          <p:cNvPr id="3" name="Title 2"/>
          <p:cNvSpPr>
            <a:spLocks noGrp="1"/>
          </p:cNvSpPr>
          <p:nvPr>
            <p:ph type="title"/>
          </p:nvPr>
        </p:nvSpPr>
        <p:spPr/>
        <p:txBody>
          <a:bodyPr/>
          <a:lstStyle/>
          <a:p>
            <a:r>
              <a:rPr lang="en-US" dirty="0" smtClean="0"/>
              <a:t>Generalized dissimilarity modeling</a:t>
            </a:r>
            <a:endParaRPr lang="en-US" dirty="0"/>
          </a:p>
        </p:txBody>
      </p:sp>
      <p:sp>
        <p:nvSpPr>
          <p:cNvPr id="4" name="Footer Placeholder 3"/>
          <p:cNvSpPr>
            <a:spLocks noGrp="1"/>
          </p:cNvSpPr>
          <p:nvPr>
            <p:ph type="ftr" sz="quarter" idx="10"/>
          </p:nvPr>
        </p:nvSpPr>
        <p:spPr>
          <a:xfrm>
            <a:off x="6079434" y="6500191"/>
            <a:ext cx="2895600" cy="285611"/>
          </a:xfrm>
        </p:spPr>
        <p:txBody>
          <a:bodyPr/>
          <a:lstStyle/>
          <a:p>
            <a:pPr algn="r"/>
            <a:r>
              <a:rPr lang="en-US" dirty="0" smtClean="0">
                <a:solidFill>
                  <a:schemeClr val="bg1">
                    <a:lumMod val="50000"/>
                  </a:schemeClr>
                </a:solidFill>
              </a:rPr>
              <a:t>Ferrier et al. 2007</a:t>
            </a:r>
            <a:endParaRPr lang="en-US" dirty="0">
              <a:solidFill>
                <a:schemeClr val="bg1">
                  <a:lumMod val="50000"/>
                </a:schemeClr>
              </a:solidFill>
            </a:endParaRPr>
          </a:p>
        </p:txBody>
      </p:sp>
    </p:spTree>
    <p:extLst>
      <p:ext uri="{BB962C8B-B14F-4D97-AF65-F5344CB8AC3E}">
        <p14:creationId xmlns:p14="http://schemas.microsoft.com/office/powerpoint/2010/main" val="12164677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Is the influence of climate (or other factors) stable through time?</a:t>
            </a:r>
            <a:endParaRPr lang="en-US" sz="3200" dirty="0"/>
          </a:p>
        </p:txBody>
      </p:sp>
      <p:pic>
        <p:nvPicPr>
          <p:cNvPr id="12" name="Picture 11" descr="DevExplained.jpeg"/>
          <p:cNvPicPr>
            <a:picLocks noChangeAspect="1"/>
          </p:cNvPicPr>
          <p:nvPr/>
        </p:nvPicPr>
        <p:blipFill rotWithShape="1">
          <a:blip r:embed="rId3"/>
          <a:srcRect t="9673"/>
          <a:stretch/>
        </p:blipFill>
        <p:spPr>
          <a:xfrm>
            <a:off x="1" y="1075036"/>
            <a:ext cx="9143999" cy="4452557"/>
          </a:xfrm>
          <a:prstGeom prst="rect">
            <a:avLst/>
          </a:prstGeom>
        </p:spPr>
      </p:pic>
      <p:sp>
        <p:nvSpPr>
          <p:cNvPr id="3" name="Rectangle 2"/>
          <p:cNvSpPr/>
          <p:nvPr/>
        </p:nvSpPr>
        <p:spPr>
          <a:xfrm>
            <a:off x="6200589" y="1474881"/>
            <a:ext cx="732117" cy="209176"/>
          </a:xfrm>
          <a:prstGeom prst="rect">
            <a:avLst/>
          </a:prstGeom>
          <a:solidFill>
            <a:srgbClr val="0000FF"/>
          </a:solidFill>
          <a:ln w="63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6" name="Rectangle 5"/>
          <p:cNvSpPr/>
          <p:nvPr/>
        </p:nvSpPr>
        <p:spPr>
          <a:xfrm>
            <a:off x="6200589" y="1878790"/>
            <a:ext cx="732117" cy="209176"/>
          </a:xfrm>
          <a:prstGeom prst="rect">
            <a:avLst/>
          </a:prstGeom>
          <a:solidFill>
            <a:srgbClr val="EBA621"/>
          </a:solidFill>
          <a:ln w="63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 name="Rectangle 6"/>
          <p:cNvSpPr/>
          <p:nvPr/>
        </p:nvSpPr>
        <p:spPr>
          <a:xfrm>
            <a:off x="6200589" y="2284693"/>
            <a:ext cx="732117" cy="209176"/>
          </a:xfrm>
          <a:prstGeom prst="rect">
            <a:avLst/>
          </a:prstGeom>
          <a:solidFill>
            <a:srgbClr val="C0C0C0"/>
          </a:solidFill>
          <a:ln w="63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4" name="TextBox 3"/>
          <p:cNvSpPr txBox="1"/>
          <p:nvPr/>
        </p:nvSpPr>
        <p:spPr>
          <a:xfrm>
            <a:off x="7082120" y="1349979"/>
            <a:ext cx="1088760" cy="400110"/>
          </a:xfrm>
          <a:prstGeom prst="rect">
            <a:avLst/>
          </a:prstGeom>
          <a:solidFill>
            <a:schemeClr val="bg1"/>
          </a:solidFill>
        </p:spPr>
        <p:txBody>
          <a:bodyPr wrap="none" rtlCol="0">
            <a:spAutoFit/>
          </a:bodyPr>
          <a:lstStyle/>
          <a:p>
            <a:r>
              <a:rPr lang="en-US" sz="2000" dirty="0">
                <a:latin typeface="Avenir Next Regular" charset="0"/>
              </a:rPr>
              <a:t>C</a:t>
            </a:r>
            <a:r>
              <a:rPr lang="en-US" sz="2000" dirty="0" smtClean="0">
                <a:latin typeface="Avenir Next Regular" charset="0"/>
              </a:rPr>
              <a:t>limate</a:t>
            </a:r>
            <a:endParaRPr lang="en-US" sz="2000" dirty="0">
              <a:latin typeface="Avenir Next Regular" charset="0"/>
            </a:endParaRPr>
          </a:p>
        </p:txBody>
      </p:sp>
      <p:sp>
        <p:nvSpPr>
          <p:cNvPr id="9" name="TextBox 8"/>
          <p:cNvSpPr txBox="1"/>
          <p:nvPr/>
        </p:nvSpPr>
        <p:spPr>
          <a:xfrm>
            <a:off x="7082120" y="1762540"/>
            <a:ext cx="1515287" cy="400110"/>
          </a:xfrm>
          <a:prstGeom prst="rect">
            <a:avLst/>
          </a:prstGeom>
          <a:solidFill>
            <a:schemeClr val="bg1"/>
          </a:solidFill>
        </p:spPr>
        <p:txBody>
          <a:bodyPr wrap="none" rtlCol="0">
            <a:spAutoFit/>
          </a:bodyPr>
          <a:lstStyle/>
          <a:p>
            <a:r>
              <a:rPr lang="en-US" sz="2000" dirty="0">
                <a:latin typeface="Avenir Next Regular" charset="0"/>
              </a:rPr>
              <a:t>G</a:t>
            </a:r>
            <a:r>
              <a:rPr lang="en-US" sz="2000" dirty="0" smtClean="0">
                <a:latin typeface="Avenir Next Regular" charset="0"/>
              </a:rPr>
              <a:t>eography</a:t>
            </a:r>
            <a:endParaRPr lang="en-US" sz="2000" dirty="0">
              <a:latin typeface="Avenir Next Regular" charset="0"/>
            </a:endParaRPr>
          </a:p>
        </p:txBody>
      </p:sp>
      <p:sp>
        <p:nvSpPr>
          <p:cNvPr id="11" name="TextBox 10"/>
          <p:cNvSpPr txBox="1"/>
          <p:nvPr/>
        </p:nvSpPr>
        <p:spPr>
          <a:xfrm>
            <a:off x="7082120" y="2159343"/>
            <a:ext cx="1013611" cy="400110"/>
          </a:xfrm>
          <a:prstGeom prst="rect">
            <a:avLst/>
          </a:prstGeom>
          <a:solidFill>
            <a:schemeClr val="bg1"/>
          </a:solidFill>
        </p:spPr>
        <p:txBody>
          <a:bodyPr wrap="none" rtlCol="0">
            <a:spAutoFit/>
          </a:bodyPr>
          <a:lstStyle/>
          <a:p>
            <a:r>
              <a:rPr lang="en-US" sz="2000" dirty="0">
                <a:latin typeface="Avenir Next Regular" charset="0"/>
              </a:rPr>
              <a:t>S</a:t>
            </a:r>
            <a:r>
              <a:rPr lang="en-US" sz="2000" dirty="0" smtClean="0">
                <a:latin typeface="Avenir Next Regular" charset="0"/>
              </a:rPr>
              <a:t>hared</a:t>
            </a:r>
            <a:endParaRPr lang="en-US" sz="2000" dirty="0">
              <a:latin typeface="Avenir Next Regular" charset="0"/>
            </a:endParaRPr>
          </a:p>
        </p:txBody>
      </p:sp>
      <p:sp>
        <p:nvSpPr>
          <p:cNvPr id="13" name="TextBox 7"/>
          <p:cNvSpPr txBox="1">
            <a:spLocks noChangeArrowheads="1"/>
          </p:cNvSpPr>
          <p:nvPr/>
        </p:nvSpPr>
        <p:spPr bwMode="auto">
          <a:xfrm>
            <a:off x="6654800" y="6570661"/>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lumMod val="50000"/>
                  </a:schemeClr>
                </a:solidFill>
                <a:latin typeface="Avenir Next Regular" charset="0"/>
                <a:ea typeface="Avenir Next Regular" charset="0"/>
                <a:cs typeface="Avenir Next Regular" charset="0"/>
              </a:rPr>
              <a:t>Blois et al.</a:t>
            </a:r>
            <a:r>
              <a:rPr lang="en-US" sz="1400" dirty="0" smtClean="0">
                <a:solidFill>
                  <a:schemeClr val="bg1">
                    <a:lumMod val="50000"/>
                  </a:schemeClr>
                </a:solidFill>
                <a:latin typeface="Avenir Next Regular" charset="0"/>
                <a:ea typeface="Avenir Next Regular" charset="0"/>
                <a:cs typeface="Avenir Next Regular" charset="0"/>
              </a:rPr>
              <a:t> 2013, </a:t>
            </a:r>
            <a:r>
              <a:rPr lang="en-US" sz="1400" dirty="0" err="1" smtClean="0">
                <a:solidFill>
                  <a:schemeClr val="bg1">
                    <a:lumMod val="50000"/>
                  </a:schemeClr>
                </a:solidFill>
                <a:latin typeface="Avenir Next Regular" charset="0"/>
                <a:ea typeface="Avenir Next Regular" charset="0"/>
                <a:cs typeface="Avenir Next Regular" charset="0"/>
              </a:rPr>
              <a:t>Ecography</a:t>
            </a:r>
            <a:r>
              <a:rPr lang="en-US" sz="1400" dirty="0" smtClean="0">
                <a:solidFill>
                  <a:schemeClr val="bg1">
                    <a:lumMod val="50000"/>
                  </a:schemeClr>
                </a:solidFill>
                <a:latin typeface="Avenir Next Regular" charset="0"/>
                <a:ea typeface="Avenir Next Regular" charset="0"/>
                <a:cs typeface="Avenir Next Regular" charset="0"/>
              </a:rPr>
              <a:t>  </a:t>
            </a:r>
            <a:endParaRPr lang="en-US" sz="1400" dirty="0">
              <a:solidFill>
                <a:schemeClr val="bg1">
                  <a:lumMod val="50000"/>
                </a:schemeClr>
              </a:solidFill>
              <a:latin typeface="Avenir Next Regular" charset="0"/>
              <a:ea typeface="Avenir Next Regular" charset="0"/>
              <a:cs typeface="Avenir Next Regular" charset="0"/>
            </a:endParaRPr>
          </a:p>
        </p:txBody>
      </p:sp>
      <p:sp>
        <p:nvSpPr>
          <p:cNvPr id="5" name="Content Placeholder 4"/>
          <p:cNvSpPr>
            <a:spLocks noGrp="1"/>
          </p:cNvSpPr>
          <p:nvPr>
            <p:ph idx="1"/>
          </p:nvPr>
        </p:nvSpPr>
        <p:spPr>
          <a:xfrm>
            <a:off x="119270" y="5267192"/>
            <a:ext cx="8855764" cy="1565079"/>
          </a:xfrm>
        </p:spPr>
        <p:txBody>
          <a:bodyPr>
            <a:normAutofit/>
          </a:bodyPr>
          <a:lstStyle/>
          <a:p>
            <a:r>
              <a:rPr lang="en-US" sz="2400" dirty="0">
                <a:solidFill>
                  <a:srgbClr val="2A66A0"/>
                </a:solidFill>
                <a:latin typeface="Avenir Next Regular" charset="0"/>
              </a:rPr>
              <a:t>Climate influences community turnover at all times over the past 14,000 </a:t>
            </a:r>
            <a:r>
              <a:rPr lang="en-US" sz="2400" dirty="0" smtClean="0">
                <a:solidFill>
                  <a:srgbClr val="2A66A0"/>
                </a:solidFill>
                <a:latin typeface="Avenir Next Regular" charset="0"/>
              </a:rPr>
              <a:t>years</a:t>
            </a:r>
          </a:p>
          <a:p>
            <a:r>
              <a:rPr lang="en-US" sz="2400" dirty="0" smtClean="0">
                <a:solidFill>
                  <a:srgbClr val="2A66A0"/>
                </a:solidFill>
              </a:rPr>
              <a:t>Climate </a:t>
            </a:r>
            <a:r>
              <a:rPr lang="en-US" sz="2400" dirty="0">
                <a:solidFill>
                  <a:srgbClr val="2A66A0"/>
                </a:solidFill>
              </a:rPr>
              <a:t>is not evenly influential through time</a:t>
            </a:r>
          </a:p>
        </p:txBody>
      </p:sp>
    </p:spTree>
    <p:extLst>
      <p:ext uri="{BB962C8B-B14F-4D97-AF65-F5344CB8AC3E}">
        <p14:creationId xmlns:p14="http://schemas.microsoft.com/office/powerpoint/2010/main" val="10321207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Fitted climate-turnover relationships</a:t>
            </a:r>
            <a:endParaRPr lang="en-US" dirty="0"/>
          </a:p>
        </p:txBody>
      </p:sp>
      <p:pic>
        <p:nvPicPr>
          <p:cNvPr id="5" name="Picture 4" descr="Ecography-Predictors-Time14-0-landscape-pretty.pdf"/>
          <p:cNvPicPr>
            <a:picLocks noChangeAspect="1"/>
          </p:cNvPicPr>
          <p:nvPr/>
        </p:nvPicPr>
        <p:blipFill rotWithShape="1">
          <a:blip r:embed="rId3">
            <a:extLst>
              <a:ext uri="{28A0092B-C50C-407E-A947-70E740481C1C}">
                <a14:useLocalDpi xmlns:a14="http://schemas.microsoft.com/office/drawing/2010/main"/>
              </a:ext>
            </a:extLst>
          </a:blip>
          <a:srcRect l="2465" t="74467" r="90812" b="12954"/>
          <a:stretch/>
        </p:blipFill>
        <p:spPr>
          <a:xfrm>
            <a:off x="1375689" y="2447788"/>
            <a:ext cx="2785405" cy="2512459"/>
          </a:xfrm>
          <a:prstGeom prst="rect">
            <a:avLst/>
          </a:prstGeom>
        </p:spPr>
      </p:pic>
      <p:pic>
        <p:nvPicPr>
          <p:cNvPr id="9" name="Picture 8" descr="Ecography-Predictors-Time14-0-landscape-pretty.pdf"/>
          <p:cNvPicPr>
            <a:picLocks noChangeAspect="1"/>
          </p:cNvPicPr>
          <p:nvPr/>
        </p:nvPicPr>
        <p:blipFill rotWithShape="1">
          <a:blip r:embed="rId3">
            <a:extLst>
              <a:ext uri="{28A0092B-C50C-407E-A947-70E740481C1C}">
                <a14:useLocalDpi xmlns:a14="http://schemas.microsoft.com/office/drawing/2010/main"/>
              </a:ext>
            </a:extLst>
          </a:blip>
          <a:srcRect l="2465" t="59578" r="90812" b="25293"/>
          <a:stretch/>
        </p:blipFill>
        <p:spPr>
          <a:xfrm>
            <a:off x="4920751" y="1938465"/>
            <a:ext cx="2785403" cy="3021782"/>
          </a:xfrm>
          <a:prstGeom prst="rect">
            <a:avLst/>
          </a:prstGeom>
        </p:spPr>
      </p:pic>
      <p:sp>
        <p:nvSpPr>
          <p:cNvPr id="7" name="Rectangle 6"/>
          <p:cNvSpPr/>
          <p:nvPr/>
        </p:nvSpPr>
        <p:spPr>
          <a:xfrm>
            <a:off x="7244865" y="4448161"/>
            <a:ext cx="703386" cy="3461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latin typeface="Avenir Next Regular" charset="0"/>
            </a:endParaRPr>
          </a:p>
        </p:txBody>
      </p:sp>
      <p:sp>
        <p:nvSpPr>
          <p:cNvPr id="10" name="TextBox 9"/>
          <p:cNvSpPr txBox="1"/>
          <p:nvPr/>
        </p:nvSpPr>
        <p:spPr>
          <a:xfrm>
            <a:off x="1407995" y="5106572"/>
            <a:ext cx="3119252" cy="461665"/>
          </a:xfrm>
          <a:prstGeom prst="rect">
            <a:avLst/>
          </a:prstGeom>
          <a:noFill/>
        </p:spPr>
        <p:txBody>
          <a:bodyPr wrap="none" rtlCol="0">
            <a:spAutoFit/>
          </a:bodyPr>
          <a:lstStyle/>
          <a:p>
            <a:r>
              <a:rPr lang="en-US" sz="2400" dirty="0" smtClean="0">
                <a:latin typeface="Avenir Next" charset="0"/>
                <a:ea typeface="Avenir Next" charset="0"/>
                <a:cs typeface="Avenir Next" charset="0"/>
              </a:rPr>
              <a:t>Geographic distance</a:t>
            </a:r>
            <a:endParaRPr lang="en-US" sz="2400" dirty="0">
              <a:latin typeface="Avenir Next" charset="0"/>
              <a:ea typeface="Avenir Next" charset="0"/>
              <a:cs typeface="Avenir Next" charset="0"/>
            </a:endParaRPr>
          </a:p>
        </p:txBody>
      </p:sp>
      <p:sp>
        <p:nvSpPr>
          <p:cNvPr id="11" name="TextBox 10"/>
          <p:cNvSpPr txBox="1"/>
          <p:nvPr/>
        </p:nvSpPr>
        <p:spPr>
          <a:xfrm>
            <a:off x="452359" y="2470698"/>
            <a:ext cx="923330" cy="2466637"/>
          </a:xfrm>
          <a:prstGeom prst="rect">
            <a:avLst/>
          </a:prstGeom>
          <a:noFill/>
        </p:spPr>
        <p:txBody>
          <a:bodyPr vert="vert270" wrap="none" rtlCol="0">
            <a:spAutoFit/>
          </a:bodyPr>
          <a:lstStyle/>
          <a:p>
            <a:pPr algn="ctr"/>
            <a:r>
              <a:rPr lang="en-US" sz="2400" dirty="0" smtClean="0">
                <a:latin typeface="Avenir Next" charset="0"/>
                <a:ea typeface="Avenir Next" charset="0"/>
                <a:cs typeface="Avenir Next" charset="0"/>
              </a:rPr>
              <a:t>Partial ecological</a:t>
            </a:r>
          </a:p>
          <a:p>
            <a:pPr algn="ctr"/>
            <a:r>
              <a:rPr lang="en-US" sz="2400" dirty="0" smtClean="0">
                <a:latin typeface="Avenir Next" charset="0"/>
                <a:ea typeface="Avenir Next" charset="0"/>
                <a:cs typeface="Avenir Next" charset="0"/>
              </a:rPr>
              <a:t>distance</a:t>
            </a:r>
            <a:endParaRPr lang="en-US" sz="2400" dirty="0">
              <a:latin typeface="Avenir Next" charset="0"/>
              <a:ea typeface="Avenir Next" charset="0"/>
              <a:cs typeface="Avenir Next" charset="0"/>
            </a:endParaRPr>
          </a:p>
        </p:txBody>
      </p:sp>
      <p:sp>
        <p:nvSpPr>
          <p:cNvPr id="12" name="TextBox 11"/>
          <p:cNvSpPr txBox="1"/>
          <p:nvPr/>
        </p:nvSpPr>
        <p:spPr>
          <a:xfrm>
            <a:off x="4867424" y="5106572"/>
            <a:ext cx="3195490" cy="461665"/>
          </a:xfrm>
          <a:prstGeom prst="rect">
            <a:avLst/>
          </a:prstGeom>
          <a:noFill/>
        </p:spPr>
        <p:txBody>
          <a:bodyPr wrap="none" rtlCol="0">
            <a:spAutoFit/>
          </a:bodyPr>
          <a:lstStyle/>
          <a:p>
            <a:r>
              <a:rPr lang="en-US" sz="2400" dirty="0" smtClean="0">
                <a:latin typeface="Avenir Next" charset="0"/>
                <a:ea typeface="Avenir Next" charset="0"/>
                <a:cs typeface="Avenir Next" charset="0"/>
              </a:rPr>
              <a:t>Summer temperature</a:t>
            </a:r>
            <a:endParaRPr lang="en-US" sz="2400" dirty="0">
              <a:latin typeface="Avenir Next" charset="0"/>
              <a:ea typeface="Avenir Next" charset="0"/>
              <a:cs typeface="Avenir Next" charset="0"/>
            </a:endParaRPr>
          </a:p>
        </p:txBody>
      </p:sp>
      <p:sp>
        <p:nvSpPr>
          <p:cNvPr id="13" name="TextBox 7"/>
          <p:cNvSpPr txBox="1">
            <a:spLocks noChangeArrowheads="1"/>
          </p:cNvSpPr>
          <p:nvPr/>
        </p:nvSpPr>
        <p:spPr bwMode="auto">
          <a:xfrm>
            <a:off x="6654800" y="6570661"/>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lumMod val="50000"/>
                  </a:schemeClr>
                </a:solidFill>
                <a:latin typeface="Avenir Next Regular" charset="0"/>
                <a:ea typeface="Avenir Next Regular" charset="0"/>
                <a:cs typeface="Avenir Next Regular" charset="0"/>
              </a:rPr>
              <a:t>Blois et al.</a:t>
            </a:r>
            <a:r>
              <a:rPr lang="en-US" sz="1400" dirty="0" smtClean="0">
                <a:solidFill>
                  <a:schemeClr val="bg1">
                    <a:lumMod val="50000"/>
                  </a:schemeClr>
                </a:solidFill>
                <a:latin typeface="Avenir Next Regular" charset="0"/>
                <a:ea typeface="Avenir Next Regular" charset="0"/>
                <a:cs typeface="Avenir Next Regular" charset="0"/>
              </a:rPr>
              <a:t> 2013, </a:t>
            </a:r>
            <a:r>
              <a:rPr lang="en-US" sz="1400" dirty="0" err="1" smtClean="0">
                <a:solidFill>
                  <a:schemeClr val="bg1">
                    <a:lumMod val="50000"/>
                  </a:schemeClr>
                </a:solidFill>
                <a:latin typeface="Avenir Next Regular" charset="0"/>
                <a:ea typeface="Avenir Next Regular" charset="0"/>
                <a:cs typeface="Avenir Next Regular" charset="0"/>
              </a:rPr>
              <a:t>Ecography</a:t>
            </a:r>
            <a:r>
              <a:rPr lang="en-US" sz="1400" dirty="0" smtClean="0">
                <a:solidFill>
                  <a:schemeClr val="bg1">
                    <a:lumMod val="50000"/>
                  </a:schemeClr>
                </a:solidFill>
                <a:latin typeface="Avenir Next Regular" charset="0"/>
                <a:ea typeface="Avenir Next Regular" charset="0"/>
                <a:cs typeface="Avenir Next Regular" charset="0"/>
              </a:rPr>
              <a:t>  </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3135151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spcAft>
                <a:spcPts val="1800"/>
              </a:spcAft>
            </a:pPr>
            <a:r>
              <a:rPr lang="en-US" dirty="0" smtClean="0">
                <a:solidFill>
                  <a:srgbClr val="2A66A0"/>
                </a:solidFill>
              </a:rPr>
              <a:t>Influence </a:t>
            </a:r>
            <a:r>
              <a:rPr lang="en-US" dirty="0">
                <a:solidFill>
                  <a:srgbClr val="2A66A0"/>
                </a:solidFill>
              </a:rPr>
              <a:t>of climate on vegetation assemblages </a:t>
            </a:r>
          </a:p>
          <a:p>
            <a:pPr>
              <a:spcAft>
                <a:spcPts val="1800"/>
              </a:spcAft>
            </a:pPr>
            <a:r>
              <a:rPr lang="en-US" dirty="0" smtClean="0">
                <a:solidFill>
                  <a:schemeClr val="bg1">
                    <a:lumMod val="85000"/>
                  </a:schemeClr>
                </a:solidFill>
              </a:rPr>
              <a:t>How does the past inform our predictions of the future?</a:t>
            </a:r>
          </a:p>
        </p:txBody>
      </p:sp>
      <p:sp>
        <p:nvSpPr>
          <p:cNvPr id="2" name="Title 1"/>
          <p:cNvSpPr>
            <a:spLocks noGrp="1"/>
          </p:cNvSpPr>
          <p:nvPr>
            <p:ph type="title"/>
          </p:nvPr>
        </p:nvSpPr>
        <p:spPr/>
        <p:txBody>
          <a:bodyPr>
            <a:normAutofit fontScale="90000"/>
          </a:bodyPr>
          <a:lstStyle/>
          <a:p>
            <a:r>
              <a:rPr lang="en-US" dirty="0" smtClean="0"/>
              <a:t>Providing a long-term context for recent and future biodiversity change </a:t>
            </a:r>
            <a:endParaRPr lang="en-US" dirty="0"/>
          </a:p>
        </p:txBody>
      </p:sp>
    </p:spTree>
    <p:extLst>
      <p:ext uri="{BB962C8B-B14F-4D97-AF65-F5344CB8AC3E}">
        <p14:creationId xmlns:p14="http://schemas.microsoft.com/office/powerpoint/2010/main" val="14657154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Fitted relationships for individual climate variables changes through time</a:t>
            </a:r>
            <a:endParaRPr lang="en-US" dirty="0"/>
          </a:p>
        </p:txBody>
      </p:sp>
      <p:pic>
        <p:nvPicPr>
          <p:cNvPr id="3" name="Picture 2" descr="Ecography-Predictors-Time14-0-landscape-pretty.pdf"/>
          <p:cNvPicPr>
            <a:picLocks noChangeAspect="1"/>
          </p:cNvPicPr>
          <p:nvPr/>
        </p:nvPicPr>
        <p:blipFill rotWithShape="1">
          <a:blip r:embed="rId3">
            <a:extLst>
              <a:ext uri="{28A0092B-C50C-407E-A947-70E740481C1C}">
                <a14:useLocalDpi xmlns:a14="http://schemas.microsoft.com/office/drawing/2010/main"/>
              </a:ext>
            </a:extLst>
          </a:blip>
          <a:srcRect r="12934"/>
          <a:stretch/>
        </p:blipFill>
        <p:spPr>
          <a:xfrm>
            <a:off x="84859" y="1359073"/>
            <a:ext cx="8970846" cy="4967801"/>
          </a:xfrm>
          <a:prstGeom prst="rect">
            <a:avLst/>
          </a:prstGeom>
        </p:spPr>
      </p:pic>
      <p:sp>
        <p:nvSpPr>
          <p:cNvPr id="15" name="TextBox 7"/>
          <p:cNvSpPr txBox="1">
            <a:spLocks noChangeArrowheads="1"/>
          </p:cNvSpPr>
          <p:nvPr/>
        </p:nvSpPr>
        <p:spPr bwMode="auto">
          <a:xfrm>
            <a:off x="6654800" y="6570661"/>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lumMod val="50000"/>
                  </a:schemeClr>
                </a:solidFill>
                <a:latin typeface="Avenir Next Regular" charset="0"/>
                <a:ea typeface="Avenir Next Regular" charset="0"/>
                <a:cs typeface="Avenir Next Regular" charset="0"/>
              </a:rPr>
              <a:t>Blois et al.</a:t>
            </a:r>
            <a:r>
              <a:rPr lang="en-US" sz="1400" dirty="0" smtClean="0">
                <a:solidFill>
                  <a:schemeClr val="bg1">
                    <a:lumMod val="50000"/>
                  </a:schemeClr>
                </a:solidFill>
                <a:latin typeface="Avenir Next Regular" charset="0"/>
                <a:ea typeface="Avenir Next Regular" charset="0"/>
                <a:cs typeface="Avenir Next Regular" charset="0"/>
              </a:rPr>
              <a:t> 2013, </a:t>
            </a:r>
            <a:r>
              <a:rPr lang="en-US" sz="1400" dirty="0" err="1" smtClean="0">
                <a:solidFill>
                  <a:schemeClr val="bg1">
                    <a:lumMod val="50000"/>
                  </a:schemeClr>
                </a:solidFill>
                <a:latin typeface="Avenir Next Regular" charset="0"/>
                <a:ea typeface="Avenir Next Regular" charset="0"/>
                <a:cs typeface="Avenir Next Regular" charset="0"/>
              </a:rPr>
              <a:t>Ecography</a:t>
            </a:r>
            <a:r>
              <a:rPr lang="en-US" sz="1400" dirty="0" smtClean="0">
                <a:solidFill>
                  <a:schemeClr val="bg1">
                    <a:lumMod val="50000"/>
                  </a:schemeClr>
                </a:solidFill>
                <a:latin typeface="Avenir Next Regular" charset="0"/>
                <a:ea typeface="Avenir Next Regular" charset="0"/>
                <a:cs typeface="Avenir Next Regular" charset="0"/>
              </a:rPr>
              <a:t>  </a:t>
            </a:r>
            <a:endParaRPr lang="en-US" sz="1400" dirty="0">
              <a:solidFill>
                <a:schemeClr val="bg1">
                  <a:lumMod val="50000"/>
                </a:schemeClr>
              </a:solidFill>
              <a:latin typeface="Avenir Next Regular" charset="0"/>
              <a:ea typeface="Avenir Next Regular" charset="0"/>
              <a:cs typeface="Avenir Next Regular" charset="0"/>
            </a:endParaRPr>
          </a:p>
        </p:txBody>
      </p:sp>
      <p:sp>
        <p:nvSpPr>
          <p:cNvPr id="20" name="Rectangle 19"/>
          <p:cNvSpPr/>
          <p:nvPr/>
        </p:nvSpPr>
        <p:spPr>
          <a:xfrm>
            <a:off x="339969" y="1247676"/>
            <a:ext cx="8135816" cy="476907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21" name="TextBox 20"/>
          <p:cNvSpPr txBox="1"/>
          <p:nvPr/>
        </p:nvSpPr>
        <p:spPr>
          <a:xfrm>
            <a:off x="340070" y="1453063"/>
            <a:ext cx="1350883" cy="584775"/>
          </a:xfrm>
          <a:prstGeom prst="rect">
            <a:avLst/>
          </a:prstGeom>
          <a:noFill/>
        </p:spPr>
        <p:txBody>
          <a:bodyPr wrap="none" rtlCol="0">
            <a:spAutoFit/>
          </a:bodyPr>
          <a:lstStyle/>
          <a:p>
            <a:pPr algn="ctr"/>
            <a:r>
              <a:rPr lang="en-US" sz="1600" dirty="0" smtClean="0">
                <a:latin typeface="Avenir Next Regular" charset="0"/>
              </a:rPr>
              <a:t>Precipitation</a:t>
            </a:r>
          </a:p>
          <a:p>
            <a:pPr algn="ctr"/>
            <a:r>
              <a:rPr lang="en-US" sz="1600" dirty="0" smtClean="0">
                <a:latin typeface="Avenir Next Regular" charset="0"/>
              </a:rPr>
              <a:t>Seasonality</a:t>
            </a:r>
            <a:endParaRPr lang="en-US" sz="1600" dirty="0">
              <a:latin typeface="Avenir Next Regular" charset="0"/>
            </a:endParaRPr>
          </a:p>
        </p:txBody>
      </p:sp>
      <p:sp>
        <p:nvSpPr>
          <p:cNvPr id="22" name="TextBox 21"/>
          <p:cNvSpPr txBox="1"/>
          <p:nvPr/>
        </p:nvSpPr>
        <p:spPr>
          <a:xfrm>
            <a:off x="340070" y="2632053"/>
            <a:ext cx="1350883" cy="584775"/>
          </a:xfrm>
          <a:prstGeom prst="rect">
            <a:avLst/>
          </a:prstGeom>
          <a:noFill/>
        </p:spPr>
        <p:txBody>
          <a:bodyPr wrap="none" rtlCol="0">
            <a:spAutoFit/>
          </a:bodyPr>
          <a:lstStyle/>
          <a:p>
            <a:pPr algn="ctr"/>
            <a:r>
              <a:rPr lang="en-US" sz="1600" dirty="0" smtClean="0">
                <a:latin typeface="Avenir Next Regular" charset="0"/>
              </a:rPr>
              <a:t>Winter</a:t>
            </a:r>
          </a:p>
          <a:p>
            <a:pPr algn="ctr"/>
            <a:r>
              <a:rPr lang="en-US" sz="1600" dirty="0" smtClean="0">
                <a:latin typeface="Avenir Next Regular" charset="0"/>
              </a:rPr>
              <a:t>Precipitation</a:t>
            </a:r>
          </a:p>
        </p:txBody>
      </p:sp>
      <p:sp>
        <p:nvSpPr>
          <p:cNvPr id="23" name="TextBox 22"/>
          <p:cNvSpPr txBox="1"/>
          <p:nvPr/>
        </p:nvSpPr>
        <p:spPr>
          <a:xfrm>
            <a:off x="342198" y="3262839"/>
            <a:ext cx="1378711" cy="584775"/>
          </a:xfrm>
          <a:prstGeom prst="rect">
            <a:avLst/>
          </a:prstGeom>
          <a:noFill/>
        </p:spPr>
        <p:txBody>
          <a:bodyPr wrap="none" rtlCol="0">
            <a:spAutoFit/>
          </a:bodyPr>
          <a:lstStyle/>
          <a:p>
            <a:pPr algn="ctr"/>
            <a:r>
              <a:rPr lang="en-US" sz="1600" dirty="0" smtClean="0">
                <a:latin typeface="Avenir Next Regular" charset="0"/>
              </a:rPr>
              <a:t>Winter</a:t>
            </a:r>
          </a:p>
          <a:p>
            <a:pPr algn="ctr"/>
            <a:r>
              <a:rPr lang="en-US" sz="1600" dirty="0" smtClean="0">
                <a:latin typeface="Avenir Next Regular" charset="0"/>
              </a:rPr>
              <a:t>Temperature</a:t>
            </a:r>
          </a:p>
        </p:txBody>
      </p:sp>
      <p:sp>
        <p:nvSpPr>
          <p:cNvPr id="24" name="TextBox 23"/>
          <p:cNvSpPr txBox="1"/>
          <p:nvPr/>
        </p:nvSpPr>
        <p:spPr>
          <a:xfrm>
            <a:off x="340070" y="3893958"/>
            <a:ext cx="1350883" cy="584775"/>
          </a:xfrm>
          <a:prstGeom prst="rect">
            <a:avLst/>
          </a:prstGeom>
          <a:noFill/>
        </p:spPr>
        <p:txBody>
          <a:bodyPr wrap="none" rtlCol="0">
            <a:spAutoFit/>
          </a:bodyPr>
          <a:lstStyle/>
          <a:p>
            <a:pPr algn="ctr"/>
            <a:r>
              <a:rPr lang="en-US" sz="1600" dirty="0" smtClean="0">
                <a:latin typeface="Avenir Next Regular" charset="0"/>
              </a:rPr>
              <a:t>Summer</a:t>
            </a:r>
          </a:p>
          <a:p>
            <a:pPr algn="ctr"/>
            <a:r>
              <a:rPr lang="en-US" sz="1600" dirty="0" smtClean="0">
                <a:latin typeface="Avenir Next Regular" charset="0"/>
              </a:rPr>
              <a:t>Precipitation</a:t>
            </a:r>
          </a:p>
        </p:txBody>
      </p:sp>
      <p:sp>
        <p:nvSpPr>
          <p:cNvPr id="25" name="TextBox 24"/>
          <p:cNvSpPr txBox="1"/>
          <p:nvPr/>
        </p:nvSpPr>
        <p:spPr>
          <a:xfrm>
            <a:off x="326156" y="4591027"/>
            <a:ext cx="1378711" cy="584775"/>
          </a:xfrm>
          <a:prstGeom prst="rect">
            <a:avLst/>
          </a:prstGeom>
          <a:noFill/>
        </p:spPr>
        <p:txBody>
          <a:bodyPr wrap="none" rtlCol="0">
            <a:spAutoFit/>
          </a:bodyPr>
          <a:lstStyle/>
          <a:p>
            <a:pPr algn="ctr"/>
            <a:r>
              <a:rPr lang="en-US" sz="1600" dirty="0" smtClean="0">
                <a:latin typeface="Avenir Next Regular" charset="0"/>
              </a:rPr>
              <a:t>Summer</a:t>
            </a:r>
          </a:p>
          <a:p>
            <a:pPr algn="ctr"/>
            <a:r>
              <a:rPr lang="en-US" sz="1600" dirty="0" smtClean="0">
                <a:latin typeface="Avenir Next Regular" charset="0"/>
              </a:rPr>
              <a:t>Temperature</a:t>
            </a:r>
          </a:p>
        </p:txBody>
      </p:sp>
      <p:sp>
        <p:nvSpPr>
          <p:cNvPr id="26" name="TextBox 25"/>
          <p:cNvSpPr txBox="1"/>
          <p:nvPr/>
        </p:nvSpPr>
        <p:spPr>
          <a:xfrm>
            <a:off x="364948" y="5229193"/>
            <a:ext cx="1301126" cy="584775"/>
          </a:xfrm>
          <a:prstGeom prst="rect">
            <a:avLst/>
          </a:prstGeom>
          <a:noFill/>
        </p:spPr>
        <p:txBody>
          <a:bodyPr wrap="none" rtlCol="0">
            <a:spAutoFit/>
          </a:bodyPr>
          <a:lstStyle/>
          <a:p>
            <a:pPr algn="ctr"/>
            <a:r>
              <a:rPr lang="en-US" sz="1600" dirty="0" smtClean="0">
                <a:latin typeface="Avenir Next Regular" charset="0"/>
              </a:rPr>
              <a:t>Geographic</a:t>
            </a:r>
          </a:p>
          <a:p>
            <a:pPr algn="ctr"/>
            <a:r>
              <a:rPr lang="en-US" sz="1600" dirty="0" smtClean="0">
                <a:latin typeface="Avenir Next Regular" charset="0"/>
              </a:rPr>
              <a:t>Distance</a:t>
            </a:r>
          </a:p>
        </p:txBody>
      </p:sp>
      <p:sp>
        <p:nvSpPr>
          <p:cNvPr id="27" name="TextBox 26"/>
          <p:cNvSpPr txBox="1"/>
          <p:nvPr/>
        </p:nvSpPr>
        <p:spPr>
          <a:xfrm>
            <a:off x="342198" y="2068936"/>
            <a:ext cx="1378711" cy="584775"/>
          </a:xfrm>
          <a:prstGeom prst="rect">
            <a:avLst/>
          </a:prstGeom>
          <a:noFill/>
        </p:spPr>
        <p:txBody>
          <a:bodyPr wrap="none" rtlCol="0">
            <a:spAutoFit/>
          </a:bodyPr>
          <a:lstStyle/>
          <a:p>
            <a:pPr algn="ctr"/>
            <a:r>
              <a:rPr lang="en-US" sz="1600" dirty="0" smtClean="0">
                <a:latin typeface="Avenir Next Regular" charset="0"/>
              </a:rPr>
              <a:t>Temperature</a:t>
            </a:r>
          </a:p>
          <a:p>
            <a:pPr algn="ctr"/>
            <a:r>
              <a:rPr lang="en-US" sz="1600" dirty="0" smtClean="0">
                <a:latin typeface="Avenir Next Regular" charset="0"/>
              </a:rPr>
              <a:t>Seasonality</a:t>
            </a:r>
            <a:endParaRPr lang="en-US" sz="1600" dirty="0">
              <a:latin typeface="Avenir Next Regular" charset="0"/>
            </a:endParaRPr>
          </a:p>
        </p:txBody>
      </p:sp>
    </p:spTree>
    <p:extLst>
      <p:ext uri="{BB962C8B-B14F-4D97-AF65-F5344CB8AC3E}">
        <p14:creationId xmlns:p14="http://schemas.microsoft.com/office/powerpoint/2010/main" val="19932949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Fitted relationships for individual climate variables changes through time</a:t>
            </a:r>
            <a:endParaRPr lang="en-US" dirty="0"/>
          </a:p>
        </p:txBody>
      </p:sp>
      <p:pic>
        <p:nvPicPr>
          <p:cNvPr id="3" name="Picture 2" descr="Ecography-Predictors-Time14-0-landscape-pretty.pdf"/>
          <p:cNvPicPr>
            <a:picLocks noChangeAspect="1"/>
          </p:cNvPicPr>
          <p:nvPr/>
        </p:nvPicPr>
        <p:blipFill rotWithShape="1">
          <a:blip r:embed="rId3">
            <a:extLst>
              <a:ext uri="{28A0092B-C50C-407E-A947-70E740481C1C}">
                <a14:useLocalDpi xmlns:a14="http://schemas.microsoft.com/office/drawing/2010/main"/>
              </a:ext>
            </a:extLst>
          </a:blip>
          <a:srcRect r="12934" b="6242"/>
          <a:stretch/>
        </p:blipFill>
        <p:spPr>
          <a:xfrm>
            <a:off x="84859" y="1359073"/>
            <a:ext cx="8970846" cy="4657679"/>
          </a:xfrm>
          <a:prstGeom prst="rect">
            <a:avLst/>
          </a:prstGeom>
        </p:spPr>
      </p:pic>
      <p:sp>
        <p:nvSpPr>
          <p:cNvPr id="15" name="TextBox 7"/>
          <p:cNvSpPr txBox="1">
            <a:spLocks noChangeArrowheads="1"/>
          </p:cNvSpPr>
          <p:nvPr/>
        </p:nvSpPr>
        <p:spPr bwMode="auto">
          <a:xfrm>
            <a:off x="6654800" y="6570661"/>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lumMod val="50000"/>
                  </a:schemeClr>
                </a:solidFill>
                <a:latin typeface="Avenir Next Regular" charset="0"/>
                <a:ea typeface="Avenir Next Regular" charset="0"/>
                <a:cs typeface="Avenir Next Regular" charset="0"/>
              </a:rPr>
              <a:t>Blois et al.</a:t>
            </a:r>
            <a:r>
              <a:rPr lang="en-US" sz="1400" dirty="0" smtClean="0">
                <a:solidFill>
                  <a:schemeClr val="bg1">
                    <a:lumMod val="50000"/>
                  </a:schemeClr>
                </a:solidFill>
                <a:latin typeface="Avenir Next Regular" charset="0"/>
                <a:ea typeface="Avenir Next Regular" charset="0"/>
                <a:cs typeface="Avenir Next Regular" charset="0"/>
              </a:rPr>
              <a:t> 2013, </a:t>
            </a:r>
            <a:r>
              <a:rPr lang="en-US" sz="1400" dirty="0" err="1" smtClean="0">
                <a:solidFill>
                  <a:schemeClr val="bg1">
                    <a:lumMod val="50000"/>
                  </a:schemeClr>
                </a:solidFill>
                <a:latin typeface="Avenir Next Regular" charset="0"/>
                <a:ea typeface="Avenir Next Regular" charset="0"/>
                <a:cs typeface="Avenir Next Regular" charset="0"/>
              </a:rPr>
              <a:t>Ecography</a:t>
            </a:r>
            <a:r>
              <a:rPr lang="en-US" sz="1400" dirty="0" smtClean="0">
                <a:solidFill>
                  <a:schemeClr val="bg1">
                    <a:lumMod val="50000"/>
                  </a:schemeClr>
                </a:solidFill>
                <a:latin typeface="Avenir Next Regular" charset="0"/>
                <a:ea typeface="Avenir Next Regular" charset="0"/>
                <a:cs typeface="Avenir Next Regular" charset="0"/>
              </a:rPr>
              <a:t>  </a:t>
            </a:r>
            <a:endParaRPr lang="en-US" sz="1400" dirty="0">
              <a:solidFill>
                <a:schemeClr val="bg1">
                  <a:lumMod val="50000"/>
                </a:schemeClr>
              </a:solidFill>
              <a:latin typeface="Avenir Next Regular" charset="0"/>
              <a:ea typeface="Avenir Next Regular" charset="0"/>
              <a:cs typeface="Avenir Next Regular" charset="0"/>
            </a:endParaRPr>
          </a:p>
        </p:txBody>
      </p:sp>
      <p:sp>
        <p:nvSpPr>
          <p:cNvPr id="20" name="Rectangle 19"/>
          <p:cNvSpPr/>
          <p:nvPr/>
        </p:nvSpPr>
        <p:spPr>
          <a:xfrm>
            <a:off x="339969" y="1247676"/>
            <a:ext cx="8135816" cy="476907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21" name="TextBox 20"/>
          <p:cNvSpPr txBox="1"/>
          <p:nvPr/>
        </p:nvSpPr>
        <p:spPr>
          <a:xfrm>
            <a:off x="340070" y="1453063"/>
            <a:ext cx="1350883" cy="584775"/>
          </a:xfrm>
          <a:prstGeom prst="rect">
            <a:avLst/>
          </a:prstGeom>
          <a:noFill/>
        </p:spPr>
        <p:txBody>
          <a:bodyPr wrap="none" rtlCol="0">
            <a:spAutoFit/>
          </a:bodyPr>
          <a:lstStyle/>
          <a:p>
            <a:pPr algn="ctr"/>
            <a:r>
              <a:rPr lang="en-US" sz="1600" dirty="0" smtClean="0">
                <a:latin typeface="Avenir Next Regular" charset="0"/>
              </a:rPr>
              <a:t>Precipitation</a:t>
            </a:r>
          </a:p>
          <a:p>
            <a:pPr algn="ctr"/>
            <a:r>
              <a:rPr lang="en-US" sz="1600" dirty="0" smtClean="0">
                <a:latin typeface="Avenir Next Regular" charset="0"/>
              </a:rPr>
              <a:t>Seasonality</a:t>
            </a:r>
            <a:endParaRPr lang="en-US" sz="1600" dirty="0">
              <a:latin typeface="Avenir Next Regular" charset="0"/>
            </a:endParaRPr>
          </a:p>
        </p:txBody>
      </p:sp>
      <p:sp>
        <p:nvSpPr>
          <p:cNvPr id="22" name="TextBox 21"/>
          <p:cNvSpPr txBox="1"/>
          <p:nvPr/>
        </p:nvSpPr>
        <p:spPr>
          <a:xfrm>
            <a:off x="340070" y="2632053"/>
            <a:ext cx="1350883" cy="584775"/>
          </a:xfrm>
          <a:prstGeom prst="rect">
            <a:avLst/>
          </a:prstGeom>
          <a:noFill/>
        </p:spPr>
        <p:txBody>
          <a:bodyPr wrap="none" rtlCol="0">
            <a:spAutoFit/>
          </a:bodyPr>
          <a:lstStyle/>
          <a:p>
            <a:pPr algn="ctr"/>
            <a:r>
              <a:rPr lang="en-US" sz="1600" dirty="0" smtClean="0">
                <a:latin typeface="Avenir Next Regular" charset="0"/>
              </a:rPr>
              <a:t>Winter</a:t>
            </a:r>
          </a:p>
          <a:p>
            <a:pPr algn="ctr"/>
            <a:r>
              <a:rPr lang="en-US" sz="1600" dirty="0" smtClean="0">
                <a:latin typeface="Avenir Next Regular" charset="0"/>
              </a:rPr>
              <a:t>Precipitation</a:t>
            </a:r>
          </a:p>
        </p:txBody>
      </p:sp>
      <p:sp>
        <p:nvSpPr>
          <p:cNvPr id="23" name="TextBox 22"/>
          <p:cNvSpPr txBox="1"/>
          <p:nvPr/>
        </p:nvSpPr>
        <p:spPr>
          <a:xfrm>
            <a:off x="342198" y="3262839"/>
            <a:ext cx="1378711" cy="584775"/>
          </a:xfrm>
          <a:prstGeom prst="rect">
            <a:avLst/>
          </a:prstGeom>
          <a:noFill/>
        </p:spPr>
        <p:txBody>
          <a:bodyPr wrap="none" rtlCol="0">
            <a:spAutoFit/>
          </a:bodyPr>
          <a:lstStyle/>
          <a:p>
            <a:pPr algn="ctr"/>
            <a:r>
              <a:rPr lang="en-US" sz="1600" dirty="0" smtClean="0">
                <a:latin typeface="Avenir Next Regular" charset="0"/>
              </a:rPr>
              <a:t>Winter</a:t>
            </a:r>
          </a:p>
          <a:p>
            <a:pPr algn="ctr"/>
            <a:r>
              <a:rPr lang="en-US" sz="1600" dirty="0" smtClean="0">
                <a:latin typeface="Avenir Next Regular" charset="0"/>
              </a:rPr>
              <a:t>Temperature</a:t>
            </a:r>
          </a:p>
        </p:txBody>
      </p:sp>
      <p:sp>
        <p:nvSpPr>
          <p:cNvPr id="24" name="TextBox 23"/>
          <p:cNvSpPr txBox="1"/>
          <p:nvPr/>
        </p:nvSpPr>
        <p:spPr>
          <a:xfrm>
            <a:off x="340070" y="3893958"/>
            <a:ext cx="1350883" cy="584775"/>
          </a:xfrm>
          <a:prstGeom prst="rect">
            <a:avLst/>
          </a:prstGeom>
          <a:noFill/>
        </p:spPr>
        <p:txBody>
          <a:bodyPr wrap="none" rtlCol="0">
            <a:spAutoFit/>
          </a:bodyPr>
          <a:lstStyle/>
          <a:p>
            <a:pPr algn="ctr"/>
            <a:r>
              <a:rPr lang="en-US" sz="1600" dirty="0" smtClean="0">
                <a:latin typeface="Avenir Next Regular" charset="0"/>
              </a:rPr>
              <a:t>Summer</a:t>
            </a:r>
          </a:p>
          <a:p>
            <a:pPr algn="ctr"/>
            <a:r>
              <a:rPr lang="en-US" sz="1600" dirty="0" smtClean="0">
                <a:latin typeface="Avenir Next Regular" charset="0"/>
              </a:rPr>
              <a:t>Precipitation</a:t>
            </a:r>
          </a:p>
        </p:txBody>
      </p:sp>
      <p:sp>
        <p:nvSpPr>
          <p:cNvPr id="25" name="TextBox 24"/>
          <p:cNvSpPr txBox="1"/>
          <p:nvPr/>
        </p:nvSpPr>
        <p:spPr>
          <a:xfrm>
            <a:off x="326156" y="4591027"/>
            <a:ext cx="1378711" cy="584775"/>
          </a:xfrm>
          <a:prstGeom prst="rect">
            <a:avLst/>
          </a:prstGeom>
          <a:noFill/>
        </p:spPr>
        <p:txBody>
          <a:bodyPr wrap="none" rtlCol="0">
            <a:spAutoFit/>
          </a:bodyPr>
          <a:lstStyle/>
          <a:p>
            <a:pPr algn="ctr"/>
            <a:r>
              <a:rPr lang="en-US" sz="1600" dirty="0" smtClean="0">
                <a:latin typeface="Avenir Next Regular" charset="0"/>
              </a:rPr>
              <a:t>Summer</a:t>
            </a:r>
          </a:p>
          <a:p>
            <a:pPr algn="ctr"/>
            <a:r>
              <a:rPr lang="en-US" sz="1600" dirty="0" smtClean="0">
                <a:latin typeface="Avenir Next Regular" charset="0"/>
              </a:rPr>
              <a:t>Temperature</a:t>
            </a:r>
          </a:p>
        </p:txBody>
      </p:sp>
      <p:sp>
        <p:nvSpPr>
          <p:cNvPr id="26" name="TextBox 25"/>
          <p:cNvSpPr txBox="1"/>
          <p:nvPr/>
        </p:nvSpPr>
        <p:spPr>
          <a:xfrm>
            <a:off x="364948" y="5229193"/>
            <a:ext cx="1301126" cy="584775"/>
          </a:xfrm>
          <a:prstGeom prst="rect">
            <a:avLst/>
          </a:prstGeom>
          <a:noFill/>
        </p:spPr>
        <p:txBody>
          <a:bodyPr wrap="none" rtlCol="0">
            <a:spAutoFit/>
          </a:bodyPr>
          <a:lstStyle/>
          <a:p>
            <a:pPr algn="ctr"/>
            <a:r>
              <a:rPr lang="en-US" sz="1600" dirty="0" smtClean="0">
                <a:latin typeface="Avenir Next Regular" charset="0"/>
              </a:rPr>
              <a:t>Geographic</a:t>
            </a:r>
          </a:p>
          <a:p>
            <a:pPr algn="ctr"/>
            <a:r>
              <a:rPr lang="en-US" sz="1600" dirty="0" smtClean="0">
                <a:latin typeface="Avenir Next Regular" charset="0"/>
              </a:rPr>
              <a:t>Distance</a:t>
            </a:r>
          </a:p>
        </p:txBody>
      </p:sp>
      <p:sp>
        <p:nvSpPr>
          <p:cNvPr id="27" name="TextBox 26"/>
          <p:cNvSpPr txBox="1"/>
          <p:nvPr/>
        </p:nvSpPr>
        <p:spPr>
          <a:xfrm>
            <a:off x="342198" y="2068936"/>
            <a:ext cx="1378711" cy="584775"/>
          </a:xfrm>
          <a:prstGeom prst="rect">
            <a:avLst/>
          </a:prstGeom>
          <a:noFill/>
        </p:spPr>
        <p:txBody>
          <a:bodyPr wrap="none" rtlCol="0">
            <a:spAutoFit/>
          </a:bodyPr>
          <a:lstStyle/>
          <a:p>
            <a:pPr algn="ctr"/>
            <a:r>
              <a:rPr lang="en-US" sz="1600" dirty="0" smtClean="0">
                <a:latin typeface="Avenir Next Regular" charset="0"/>
              </a:rPr>
              <a:t>Temperature</a:t>
            </a:r>
          </a:p>
          <a:p>
            <a:pPr algn="ctr"/>
            <a:r>
              <a:rPr lang="en-US" sz="1600" dirty="0" smtClean="0">
                <a:latin typeface="Avenir Next Regular" charset="0"/>
              </a:rPr>
              <a:t>Seasonality</a:t>
            </a:r>
            <a:endParaRPr lang="en-US" sz="1600" dirty="0">
              <a:latin typeface="Avenir Next Regular" charset="0"/>
            </a:endParaRPr>
          </a:p>
        </p:txBody>
      </p:sp>
      <p:pic>
        <p:nvPicPr>
          <p:cNvPr id="13" name="Picture 12" descr="Ecography-Predictors-Time14-0-landscape-pretty.pdf"/>
          <p:cNvPicPr>
            <a:picLocks noChangeAspect="1"/>
          </p:cNvPicPr>
          <p:nvPr/>
        </p:nvPicPr>
        <p:blipFill rotWithShape="1">
          <a:blip r:embed="rId3">
            <a:extLst>
              <a:ext uri="{28A0092B-C50C-407E-A947-70E740481C1C}">
                <a14:useLocalDpi xmlns:a14="http://schemas.microsoft.com/office/drawing/2010/main"/>
              </a:ext>
            </a:extLst>
          </a:blip>
          <a:srcRect l="81540" t="62415" r="12972" b="12904"/>
          <a:stretch/>
        </p:blipFill>
        <p:spPr>
          <a:xfrm>
            <a:off x="3810087" y="3134880"/>
            <a:ext cx="1645920" cy="3568699"/>
          </a:xfrm>
          <a:prstGeom prst="rect">
            <a:avLst/>
          </a:prstGeom>
        </p:spPr>
      </p:pic>
      <p:pic>
        <p:nvPicPr>
          <p:cNvPr id="14" name="Picture 13" descr="Ecography-Predictors-Time14-0-landscape-pretty.pdf"/>
          <p:cNvPicPr>
            <a:picLocks noChangeAspect="1"/>
          </p:cNvPicPr>
          <p:nvPr/>
        </p:nvPicPr>
        <p:blipFill rotWithShape="1">
          <a:blip r:embed="rId3">
            <a:extLst>
              <a:ext uri="{28A0092B-C50C-407E-A947-70E740481C1C}">
                <a14:useLocalDpi xmlns:a14="http://schemas.microsoft.com/office/drawing/2010/main"/>
              </a:ext>
            </a:extLst>
          </a:blip>
          <a:srcRect l="81384" r="12933" b="85862"/>
          <a:stretch/>
        </p:blipFill>
        <p:spPr>
          <a:xfrm>
            <a:off x="3787227" y="1081490"/>
            <a:ext cx="1691640" cy="2029080"/>
          </a:xfrm>
          <a:prstGeom prst="rect">
            <a:avLst/>
          </a:prstGeom>
        </p:spPr>
      </p:pic>
      <p:cxnSp>
        <p:nvCxnSpPr>
          <p:cNvPr id="5" name="Straight Connector 4"/>
          <p:cNvCxnSpPr/>
          <p:nvPr/>
        </p:nvCxnSpPr>
        <p:spPr>
          <a:xfrm flipH="1" flipV="1">
            <a:off x="5326912" y="1247676"/>
            <a:ext cx="3148873" cy="185531"/>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H="1">
            <a:off x="5326912" y="5539563"/>
            <a:ext cx="3148873" cy="672011"/>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933670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Fitted relationships for individual climate variables changes through time</a:t>
            </a:r>
            <a:endParaRPr lang="en-US" dirty="0"/>
          </a:p>
        </p:txBody>
      </p:sp>
      <p:pic>
        <p:nvPicPr>
          <p:cNvPr id="3" name="Picture 2" descr="Ecography-Predictors-Time14-0-landscape-pretty.pdf"/>
          <p:cNvPicPr>
            <a:picLocks noChangeAspect="1"/>
          </p:cNvPicPr>
          <p:nvPr/>
        </p:nvPicPr>
        <p:blipFill rotWithShape="1">
          <a:blip r:embed="rId3">
            <a:extLst>
              <a:ext uri="{28A0092B-C50C-407E-A947-70E740481C1C}">
                <a14:useLocalDpi xmlns:a14="http://schemas.microsoft.com/office/drawing/2010/main"/>
              </a:ext>
            </a:extLst>
          </a:blip>
          <a:srcRect r="12934"/>
          <a:stretch/>
        </p:blipFill>
        <p:spPr>
          <a:xfrm>
            <a:off x="84859" y="1359073"/>
            <a:ext cx="8970846" cy="4967801"/>
          </a:xfrm>
          <a:prstGeom prst="rect">
            <a:avLst/>
          </a:prstGeom>
        </p:spPr>
      </p:pic>
      <p:sp>
        <p:nvSpPr>
          <p:cNvPr id="7" name="TextBox 6"/>
          <p:cNvSpPr txBox="1"/>
          <p:nvPr/>
        </p:nvSpPr>
        <p:spPr>
          <a:xfrm>
            <a:off x="340070" y="1443465"/>
            <a:ext cx="1350883" cy="584775"/>
          </a:xfrm>
          <a:prstGeom prst="rect">
            <a:avLst/>
          </a:prstGeom>
          <a:noFill/>
        </p:spPr>
        <p:txBody>
          <a:bodyPr wrap="none" rtlCol="0">
            <a:spAutoFit/>
          </a:bodyPr>
          <a:lstStyle/>
          <a:p>
            <a:pPr algn="ctr"/>
            <a:r>
              <a:rPr lang="en-US" sz="1600" dirty="0" smtClean="0">
                <a:latin typeface="Avenir Next Regular" charset="0"/>
              </a:rPr>
              <a:t>Precipitation</a:t>
            </a:r>
          </a:p>
          <a:p>
            <a:pPr algn="ctr"/>
            <a:r>
              <a:rPr lang="en-US" sz="1600" dirty="0" smtClean="0">
                <a:latin typeface="Avenir Next Regular" charset="0"/>
              </a:rPr>
              <a:t>Seasonality</a:t>
            </a:r>
            <a:endParaRPr lang="en-US" sz="1600" dirty="0">
              <a:latin typeface="Avenir Next Regular" charset="0"/>
            </a:endParaRPr>
          </a:p>
        </p:txBody>
      </p:sp>
      <p:sp>
        <p:nvSpPr>
          <p:cNvPr id="8" name="TextBox 7"/>
          <p:cNvSpPr txBox="1"/>
          <p:nvPr/>
        </p:nvSpPr>
        <p:spPr>
          <a:xfrm>
            <a:off x="340070" y="2630957"/>
            <a:ext cx="1350883" cy="584775"/>
          </a:xfrm>
          <a:prstGeom prst="rect">
            <a:avLst/>
          </a:prstGeom>
          <a:noFill/>
        </p:spPr>
        <p:txBody>
          <a:bodyPr wrap="none" rtlCol="0">
            <a:spAutoFit/>
          </a:bodyPr>
          <a:lstStyle/>
          <a:p>
            <a:pPr algn="ctr"/>
            <a:r>
              <a:rPr lang="en-US" sz="1600" dirty="0" smtClean="0">
                <a:latin typeface="Avenir Next Regular" charset="0"/>
              </a:rPr>
              <a:t>Winter</a:t>
            </a:r>
          </a:p>
          <a:p>
            <a:pPr algn="ctr"/>
            <a:r>
              <a:rPr lang="en-US" sz="1600" dirty="0" smtClean="0">
                <a:latin typeface="Avenir Next Regular" charset="0"/>
              </a:rPr>
              <a:t>Precipitation</a:t>
            </a:r>
          </a:p>
        </p:txBody>
      </p:sp>
      <p:sp>
        <p:nvSpPr>
          <p:cNvPr id="9" name="TextBox 8"/>
          <p:cNvSpPr txBox="1"/>
          <p:nvPr/>
        </p:nvSpPr>
        <p:spPr>
          <a:xfrm>
            <a:off x="340070" y="3261743"/>
            <a:ext cx="1378711" cy="584775"/>
          </a:xfrm>
          <a:prstGeom prst="rect">
            <a:avLst/>
          </a:prstGeom>
          <a:noFill/>
        </p:spPr>
        <p:txBody>
          <a:bodyPr wrap="none" rtlCol="0">
            <a:spAutoFit/>
          </a:bodyPr>
          <a:lstStyle/>
          <a:p>
            <a:pPr algn="ctr"/>
            <a:r>
              <a:rPr lang="en-US" sz="1600" dirty="0" smtClean="0">
                <a:latin typeface="Avenir Next Regular" charset="0"/>
              </a:rPr>
              <a:t>Winter</a:t>
            </a:r>
          </a:p>
          <a:p>
            <a:pPr algn="ctr"/>
            <a:r>
              <a:rPr lang="en-US" sz="1600" dirty="0" smtClean="0">
                <a:latin typeface="Avenir Next Regular" charset="0"/>
              </a:rPr>
              <a:t>Temperature</a:t>
            </a:r>
          </a:p>
        </p:txBody>
      </p:sp>
      <p:sp>
        <p:nvSpPr>
          <p:cNvPr id="10" name="TextBox 9"/>
          <p:cNvSpPr txBox="1"/>
          <p:nvPr/>
        </p:nvSpPr>
        <p:spPr>
          <a:xfrm>
            <a:off x="340070" y="3892862"/>
            <a:ext cx="1350883" cy="584775"/>
          </a:xfrm>
          <a:prstGeom prst="rect">
            <a:avLst/>
          </a:prstGeom>
          <a:noFill/>
        </p:spPr>
        <p:txBody>
          <a:bodyPr wrap="none" rtlCol="0">
            <a:spAutoFit/>
          </a:bodyPr>
          <a:lstStyle/>
          <a:p>
            <a:pPr algn="ctr"/>
            <a:r>
              <a:rPr lang="en-US" sz="1600" dirty="0" smtClean="0">
                <a:latin typeface="Avenir Next Regular" charset="0"/>
              </a:rPr>
              <a:t>Summer</a:t>
            </a:r>
          </a:p>
          <a:p>
            <a:pPr algn="ctr"/>
            <a:r>
              <a:rPr lang="en-US" sz="1600" dirty="0" smtClean="0">
                <a:latin typeface="Avenir Next Regular" charset="0"/>
              </a:rPr>
              <a:t>Precipitation</a:t>
            </a:r>
          </a:p>
        </p:txBody>
      </p:sp>
      <p:sp>
        <p:nvSpPr>
          <p:cNvPr id="11" name="TextBox 10"/>
          <p:cNvSpPr txBox="1"/>
          <p:nvPr/>
        </p:nvSpPr>
        <p:spPr>
          <a:xfrm>
            <a:off x="7517638" y="3827734"/>
            <a:ext cx="1378711" cy="584775"/>
          </a:xfrm>
          <a:prstGeom prst="rect">
            <a:avLst/>
          </a:prstGeom>
          <a:noFill/>
        </p:spPr>
        <p:txBody>
          <a:bodyPr wrap="none" rtlCol="0">
            <a:spAutoFit/>
          </a:bodyPr>
          <a:lstStyle/>
          <a:p>
            <a:pPr algn="ctr"/>
            <a:r>
              <a:rPr lang="en-US" sz="1600" dirty="0" smtClean="0">
                <a:latin typeface="Avenir Next Regular" charset="0"/>
              </a:rPr>
              <a:t>Summer</a:t>
            </a:r>
          </a:p>
          <a:p>
            <a:pPr algn="ctr"/>
            <a:r>
              <a:rPr lang="en-US" sz="1600" dirty="0" smtClean="0">
                <a:latin typeface="Avenir Next Regular" charset="0"/>
              </a:rPr>
              <a:t>Temperature</a:t>
            </a:r>
          </a:p>
        </p:txBody>
      </p:sp>
      <p:sp>
        <p:nvSpPr>
          <p:cNvPr id="12" name="Circular Arrow 11"/>
          <p:cNvSpPr/>
          <p:nvPr/>
        </p:nvSpPr>
        <p:spPr>
          <a:xfrm rot="3448909">
            <a:off x="8506670" y="4019405"/>
            <a:ext cx="668025" cy="609787"/>
          </a:xfrm>
          <a:prstGeom prst="circularArrow">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Avenir Next Regular" charset="0"/>
            </a:endParaRPr>
          </a:p>
        </p:txBody>
      </p:sp>
      <p:sp>
        <p:nvSpPr>
          <p:cNvPr id="16" name="TextBox 15"/>
          <p:cNvSpPr txBox="1"/>
          <p:nvPr/>
        </p:nvSpPr>
        <p:spPr>
          <a:xfrm>
            <a:off x="197968" y="5965318"/>
            <a:ext cx="1301126" cy="584775"/>
          </a:xfrm>
          <a:prstGeom prst="rect">
            <a:avLst/>
          </a:prstGeom>
          <a:noFill/>
        </p:spPr>
        <p:txBody>
          <a:bodyPr wrap="none" rtlCol="0">
            <a:spAutoFit/>
          </a:bodyPr>
          <a:lstStyle/>
          <a:p>
            <a:pPr algn="ctr"/>
            <a:r>
              <a:rPr lang="en-US" sz="1600" dirty="0" smtClean="0">
                <a:latin typeface="Avenir Next Regular" charset="0"/>
              </a:rPr>
              <a:t>Geographic</a:t>
            </a:r>
          </a:p>
          <a:p>
            <a:pPr algn="ctr"/>
            <a:r>
              <a:rPr lang="en-US" sz="1600" dirty="0" smtClean="0">
                <a:latin typeface="Avenir Next Regular" charset="0"/>
              </a:rPr>
              <a:t>Distance</a:t>
            </a:r>
          </a:p>
        </p:txBody>
      </p:sp>
      <p:sp>
        <p:nvSpPr>
          <p:cNvPr id="17" name="Circular Arrow 16"/>
          <p:cNvSpPr/>
          <p:nvPr/>
        </p:nvSpPr>
        <p:spPr>
          <a:xfrm rot="16443634">
            <a:off x="-111172" y="5569403"/>
            <a:ext cx="890590" cy="673010"/>
          </a:xfrm>
          <a:prstGeom prst="circularArrow">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Avenir Next Regular" charset="0"/>
            </a:endParaRPr>
          </a:p>
        </p:txBody>
      </p:sp>
      <p:sp>
        <p:nvSpPr>
          <p:cNvPr id="18" name="TextBox 17"/>
          <p:cNvSpPr txBox="1"/>
          <p:nvPr/>
        </p:nvSpPr>
        <p:spPr>
          <a:xfrm>
            <a:off x="340070" y="2067840"/>
            <a:ext cx="1378711" cy="584775"/>
          </a:xfrm>
          <a:prstGeom prst="rect">
            <a:avLst/>
          </a:prstGeom>
          <a:noFill/>
        </p:spPr>
        <p:txBody>
          <a:bodyPr wrap="none" rtlCol="0">
            <a:spAutoFit/>
          </a:bodyPr>
          <a:lstStyle/>
          <a:p>
            <a:pPr algn="ctr"/>
            <a:r>
              <a:rPr lang="en-US" sz="1600" dirty="0" smtClean="0">
                <a:latin typeface="Avenir Next Regular" charset="0"/>
              </a:rPr>
              <a:t>Temperature</a:t>
            </a:r>
          </a:p>
          <a:p>
            <a:pPr algn="ctr"/>
            <a:r>
              <a:rPr lang="en-US" sz="1600" dirty="0" smtClean="0">
                <a:latin typeface="Avenir Next Regular" charset="0"/>
              </a:rPr>
              <a:t>Seasonality</a:t>
            </a:r>
            <a:endParaRPr lang="en-US" sz="1600" dirty="0">
              <a:latin typeface="Avenir Next Regular" charset="0"/>
            </a:endParaRPr>
          </a:p>
        </p:txBody>
      </p:sp>
      <p:sp>
        <p:nvSpPr>
          <p:cNvPr id="15" name="TextBox 7"/>
          <p:cNvSpPr txBox="1">
            <a:spLocks noChangeArrowheads="1"/>
          </p:cNvSpPr>
          <p:nvPr/>
        </p:nvSpPr>
        <p:spPr bwMode="auto">
          <a:xfrm>
            <a:off x="6654800" y="6570661"/>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lumMod val="50000"/>
                  </a:schemeClr>
                </a:solidFill>
                <a:latin typeface="Avenir Next Regular" charset="0"/>
                <a:ea typeface="Avenir Next Regular" charset="0"/>
                <a:cs typeface="Avenir Next Regular" charset="0"/>
              </a:rPr>
              <a:t>Blois et al.</a:t>
            </a:r>
            <a:r>
              <a:rPr lang="en-US" sz="1400" dirty="0" smtClean="0">
                <a:solidFill>
                  <a:schemeClr val="bg1">
                    <a:lumMod val="50000"/>
                  </a:schemeClr>
                </a:solidFill>
                <a:latin typeface="Avenir Next Regular" charset="0"/>
                <a:ea typeface="Avenir Next Regular" charset="0"/>
                <a:cs typeface="Avenir Next Regular" charset="0"/>
              </a:rPr>
              <a:t> 2013, </a:t>
            </a:r>
            <a:r>
              <a:rPr lang="en-US" sz="1400" dirty="0" err="1" smtClean="0">
                <a:solidFill>
                  <a:schemeClr val="bg1">
                    <a:lumMod val="50000"/>
                  </a:schemeClr>
                </a:solidFill>
                <a:latin typeface="Avenir Next Regular" charset="0"/>
                <a:ea typeface="Avenir Next Regular" charset="0"/>
                <a:cs typeface="Avenir Next Regular" charset="0"/>
              </a:rPr>
              <a:t>Ecography</a:t>
            </a:r>
            <a:r>
              <a:rPr lang="en-US" sz="1400" dirty="0" smtClean="0">
                <a:solidFill>
                  <a:schemeClr val="bg1">
                    <a:lumMod val="50000"/>
                  </a:schemeClr>
                </a:solidFill>
                <a:latin typeface="Avenir Next Regular" charset="0"/>
                <a:ea typeface="Avenir Next Regular" charset="0"/>
                <a:cs typeface="Avenir Next Regular" charset="0"/>
              </a:rPr>
              <a:t>  </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40778133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spcBef>
                <a:spcPts val="0"/>
              </a:spcBef>
              <a:spcAft>
                <a:spcPts val="2400"/>
              </a:spcAft>
            </a:pPr>
            <a:r>
              <a:rPr lang="en-US" sz="2800" dirty="0" smtClean="0"/>
              <a:t>Present-day correlates of vegetation turnover are not the same as those of the past</a:t>
            </a:r>
            <a:endParaRPr lang="en-US" sz="2800" dirty="0"/>
          </a:p>
          <a:p>
            <a:pPr lvl="1">
              <a:spcBef>
                <a:spcPts val="0"/>
              </a:spcBef>
              <a:spcAft>
                <a:spcPts val="2400"/>
              </a:spcAft>
            </a:pPr>
            <a:r>
              <a:rPr lang="en-US" sz="2600" dirty="0" smtClean="0"/>
              <a:t>Variation unexplained by climate is higher in past than present</a:t>
            </a:r>
          </a:p>
          <a:p>
            <a:pPr lvl="1">
              <a:spcBef>
                <a:spcPts val="0"/>
              </a:spcBef>
              <a:spcAft>
                <a:spcPts val="2400"/>
              </a:spcAft>
            </a:pPr>
            <a:r>
              <a:rPr lang="en-US" sz="2600" dirty="0" smtClean="0"/>
              <a:t>Fitted relationships of individual climate variables changes through time</a:t>
            </a:r>
          </a:p>
          <a:p>
            <a:pPr>
              <a:spcBef>
                <a:spcPts val="0"/>
              </a:spcBef>
              <a:spcAft>
                <a:spcPts val="2400"/>
              </a:spcAft>
            </a:pPr>
            <a:endParaRPr lang="en-US" dirty="0" smtClean="0"/>
          </a:p>
          <a:p>
            <a:pPr>
              <a:spcBef>
                <a:spcPts val="0"/>
              </a:spcBef>
              <a:spcAft>
                <a:spcPts val="2400"/>
              </a:spcAft>
            </a:pPr>
            <a:endParaRPr lang="en-US" dirty="0" smtClean="0"/>
          </a:p>
        </p:txBody>
      </p:sp>
      <p:sp>
        <p:nvSpPr>
          <p:cNvPr id="25602" name="Title 1"/>
          <p:cNvSpPr>
            <a:spLocks noGrp="1"/>
          </p:cNvSpPr>
          <p:nvPr>
            <p:ph type="title"/>
          </p:nvPr>
        </p:nvSpPr>
        <p:spPr/>
        <p:txBody>
          <a:bodyPr>
            <a:normAutofit fontScale="90000"/>
          </a:bodyPr>
          <a:lstStyle/>
          <a:p>
            <a:r>
              <a:rPr lang="en-US" dirty="0" smtClean="0"/>
              <a:t>What is the influence of climate on community turnover across space and time?</a:t>
            </a:r>
            <a:endParaRPr lang="en-US" dirty="0"/>
          </a:p>
        </p:txBody>
      </p:sp>
      <p:grpSp>
        <p:nvGrpSpPr>
          <p:cNvPr id="2" name="Group 1"/>
          <p:cNvGrpSpPr/>
          <p:nvPr/>
        </p:nvGrpSpPr>
        <p:grpSpPr>
          <a:xfrm>
            <a:off x="604659" y="5140416"/>
            <a:ext cx="7934682" cy="1225347"/>
            <a:chOff x="513288" y="5632806"/>
            <a:chExt cx="7934682" cy="1225347"/>
          </a:xfrm>
        </p:grpSpPr>
        <p:pic>
          <p:nvPicPr>
            <p:cNvPr id="8" name="Picture 7" descr="180px-Picea_glauca_Fairbanks.jpg"/>
            <p:cNvPicPr>
              <a:picLocks noChangeAspect="1"/>
            </p:cNvPicPr>
            <p:nvPr/>
          </p:nvPicPr>
          <p:blipFill>
            <a:blip r:embed="rId3"/>
            <a:stretch>
              <a:fillRect/>
            </a:stretch>
          </p:blipFill>
          <p:spPr>
            <a:xfrm>
              <a:off x="2151036" y="5632857"/>
              <a:ext cx="918972" cy="1225296"/>
            </a:xfrm>
            <a:prstGeom prst="rect">
              <a:avLst/>
            </a:prstGeom>
            <a:ln>
              <a:solidFill>
                <a:schemeClr val="tx1"/>
              </a:solidFill>
            </a:ln>
          </p:spPr>
        </p:pic>
        <p:pic>
          <p:nvPicPr>
            <p:cNvPr id="9" name="Picture 8" descr="217px-Img_ulmus_americana_2209.jpg"/>
            <p:cNvPicPr>
              <a:picLocks noChangeAspect="1"/>
            </p:cNvPicPr>
            <p:nvPr/>
          </p:nvPicPr>
          <p:blipFill>
            <a:blip r:embed="rId4"/>
            <a:stretch>
              <a:fillRect/>
            </a:stretch>
          </p:blipFill>
          <p:spPr>
            <a:xfrm>
              <a:off x="7340098" y="5632857"/>
              <a:ext cx="1107872" cy="1225296"/>
            </a:xfrm>
            <a:prstGeom prst="rect">
              <a:avLst/>
            </a:prstGeom>
            <a:ln>
              <a:solidFill>
                <a:schemeClr val="tx1"/>
              </a:solidFill>
            </a:ln>
          </p:spPr>
        </p:pic>
        <p:pic>
          <p:nvPicPr>
            <p:cNvPr id="10" name="Picture 9" descr="320px-Alnus-viridis-leaves.JPG"/>
            <p:cNvPicPr>
              <a:picLocks noChangeAspect="1"/>
            </p:cNvPicPr>
            <p:nvPr/>
          </p:nvPicPr>
          <p:blipFill>
            <a:blip r:embed="rId5"/>
            <a:stretch>
              <a:fillRect/>
            </a:stretch>
          </p:blipFill>
          <p:spPr>
            <a:xfrm>
              <a:off x="5631384" y="5632857"/>
              <a:ext cx="1704760" cy="1225296"/>
            </a:xfrm>
            <a:prstGeom prst="rect">
              <a:avLst/>
            </a:prstGeom>
            <a:ln>
              <a:solidFill>
                <a:schemeClr val="tx1"/>
              </a:solidFill>
            </a:ln>
          </p:spPr>
        </p:pic>
        <p:pic>
          <p:nvPicPr>
            <p:cNvPr id="11" name="Picture 10" descr="Fraxinus pennsylvanica.jpg"/>
            <p:cNvPicPr>
              <a:picLocks noChangeAspect="1"/>
            </p:cNvPicPr>
            <p:nvPr/>
          </p:nvPicPr>
          <p:blipFill>
            <a:blip r:embed="rId6"/>
            <a:stretch>
              <a:fillRect/>
            </a:stretch>
          </p:blipFill>
          <p:spPr>
            <a:xfrm>
              <a:off x="513288" y="5632806"/>
              <a:ext cx="1633796" cy="1225347"/>
            </a:xfrm>
            <a:prstGeom prst="rect">
              <a:avLst/>
            </a:prstGeom>
            <a:ln>
              <a:solidFill>
                <a:schemeClr val="tx1"/>
              </a:solidFill>
            </a:ln>
          </p:spPr>
        </p:pic>
        <p:pic>
          <p:nvPicPr>
            <p:cNvPr id="12" name="Picture 11" descr="pinus.jpg"/>
            <p:cNvPicPr>
              <a:picLocks noChangeAspect="1"/>
            </p:cNvPicPr>
            <p:nvPr/>
          </p:nvPicPr>
          <p:blipFill>
            <a:blip r:embed="rId7"/>
            <a:stretch>
              <a:fillRect/>
            </a:stretch>
          </p:blipFill>
          <p:spPr>
            <a:xfrm>
              <a:off x="4711640" y="5632857"/>
              <a:ext cx="915792" cy="1225296"/>
            </a:xfrm>
            <a:prstGeom prst="rect">
              <a:avLst/>
            </a:prstGeom>
            <a:ln>
              <a:solidFill>
                <a:schemeClr val="tx1"/>
              </a:solidFill>
            </a:ln>
          </p:spPr>
        </p:pic>
        <p:pic>
          <p:nvPicPr>
            <p:cNvPr id="13" name="Picture 12" descr="Quercus rubra, leaves.jpg"/>
            <p:cNvPicPr>
              <a:picLocks noChangeAspect="1"/>
            </p:cNvPicPr>
            <p:nvPr/>
          </p:nvPicPr>
          <p:blipFill>
            <a:blip r:embed="rId8"/>
            <a:stretch>
              <a:fillRect/>
            </a:stretch>
          </p:blipFill>
          <p:spPr>
            <a:xfrm>
              <a:off x="3073960" y="5632857"/>
              <a:ext cx="1633728" cy="1225296"/>
            </a:xfrm>
            <a:prstGeom prst="rect">
              <a:avLst/>
            </a:prstGeom>
            <a:ln>
              <a:solidFill>
                <a:schemeClr val="tx1"/>
              </a:solidFill>
            </a:ln>
          </p:spPr>
        </p:pic>
      </p:grpSp>
      <p:sp>
        <p:nvSpPr>
          <p:cNvPr id="14" name="TextBox 7"/>
          <p:cNvSpPr txBox="1">
            <a:spLocks noChangeArrowheads="1"/>
          </p:cNvSpPr>
          <p:nvPr/>
        </p:nvSpPr>
        <p:spPr bwMode="auto">
          <a:xfrm>
            <a:off x="6654800" y="6570661"/>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lumMod val="50000"/>
                  </a:schemeClr>
                </a:solidFill>
                <a:latin typeface="Avenir Next Regular" charset="0"/>
                <a:ea typeface="Avenir Next Regular" charset="0"/>
                <a:cs typeface="Avenir Next Regular" charset="0"/>
              </a:rPr>
              <a:t>Blois et al.</a:t>
            </a:r>
            <a:r>
              <a:rPr lang="en-US" sz="1400" dirty="0" smtClean="0">
                <a:solidFill>
                  <a:schemeClr val="bg1">
                    <a:lumMod val="50000"/>
                  </a:schemeClr>
                </a:solidFill>
                <a:latin typeface="Avenir Next Regular" charset="0"/>
                <a:ea typeface="Avenir Next Regular" charset="0"/>
                <a:cs typeface="Avenir Next Regular" charset="0"/>
              </a:rPr>
              <a:t> 2013, </a:t>
            </a:r>
            <a:r>
              <a:rPr lang="en-US" sz="1400" dirty="0" err="1" smtClean="0">
                <a:solidFill>
                  <a:schemeClr val="bg1">
                    <a:lumMod val="50000"/>
                  </a:schemeClr>
                </a:solidFill>
                <a:latin typeface="Avenir Next Regular" charset="0"/>
                <a:ea typeface="Avenir Next Regular" charset="0"/>
                <a:cs typeface="Avenir Next Regular" charset="0"/>
              </a:rPr>
              <a:t>Ecography</a:t>
            </a:r>
            <a:r>
              <a:rPr lang="en-US" sz="1400" dirty="0" smtClean="0">
                <a:solidFill>
                  <a:schemeClr val="bg1">
                    <a:lumMod val="50000"/>
                  </a:schemeClr>
                </a:solidFill>
                <a:latin typeface="Avenir Next Regular" charset="0"/>
                <a:ea typeface="Avenir Next Regular" charset="0"/>
                <a:cs typeface="Avenir Next Regular" charset="0"/>
              </a:rPr>
              <a:t>  </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12981641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spcAft>
                <a:spcPts val="1800"/>
              </a:spcAft>
            </a:pPr>
            <a:r>
              <a:rPr lang="en-US" dirty="0" smtClean="0">
                <a:solidFill>
                  <a:schemeClr val="bg1">
                    <a:lumMod val="85000"/>
                  </a:schemeClr>
                </a:solidFill>
              </a:rPr>
              <a:t>Influence </a:t>
            </a:r>
            <a:r>
              <a:rPr lang="en-US" dirty="0">
                <a:solidFill>
                  <a:schemeClr val="bg1">
                    <a:lumMod val="85000"/>
                  </a:schemeClr>
                </a:solidFill>
              </a:rPr>
              <a:t>of climate on vegetation assemblages </a:t>
            </a:r>
          </a:p>
          <a:p>
            <a:pPr>
              <a:spcAft>
                <a:spcPts val="1800"/>
              </a:spcAft>
            </a:pPr>
            <a:r>
              <a:rPr lang="en-US" dirty="0" smtClean="0">
                <a:solidFill>
                  <a:srgbClr val="2A66A0"/>
                </a:solidFill>
              </a:rPr>
              <a:t>How </a:t>
            </a:r>
            <a:r>
              <a:rPr lang="en-US" dirty="0">
                <a:solidFill>
                  <a:srgbClr val="2A66A0"/>
                </a:solidFill>
              </a:rPr>
              <a:t>does the past inform our predictions of the future?</a:t>
            </a:r>
          </a:p>
        </p:txBody>
      </p:sp>
      <p:sp>
        <p:nvSpPr>
          <p:cNvPr id="2" name="Title 1"/>
          <p:cNvSpPr>
            <a:spLocks noGrp="1"/>
          </p:cNvSpPr>
          <p:nvPr>
            <p:ph type="title"/>
          </p:nvPr>
        </p:nvSpPr>
        <p:spPr/>
        <p:txBody>
          <a:bodyPr>
            <a:normAutofit fontScale="90000"/>
          </a:bodyPr>
          <a:lstStyle/>
          <a:p>
            <a:r>
              <a:rPr lang="en-US" dirty="0" smtClean="0"/>
              <a:t>Providing a long-term context for recent and future biodiversity change </a:t>
            </a:r>
            <a:endParaRPr lang="en-US" dirty="0"/>
          </a:p>
        </p:txBody>
      </p:sp>
    </p:spTree>
    <p:extLst>
      <p:ext uri="{BB962C8B-B14F-4D97-AF65-F5344CB8AC3E}">
        <p14:creationId xmlns:p14="http://schemas.microsoft.com/office/powerpoint/2010/main" val="175792519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Approaches for projecting across space or time</a:t>
            </a:r>
            <a:endParaRPr lang="en-US" dirty="0"/>
          </a:p>
        </p:txBody>
      </p:sp>
      <p:pic>
        <p:nvPicPr>
          <p:cNvPr id="5" name="Picture 4"/>
          <p:cNvPicPr>
            <a:picLocks noChangeAspect="1"/>
          </p:cNvPicPr>
          <p:nvPr/>
        </p:nvPicPr>
        <p:blipFill>
          <a:blip r:embed="rId3"/>
          <a:stretch>
            <a:fillRect/>
          </a:stretch>
        </p:blipFill>
        <p:spPr>
          <a:xfrm>
            <a:off x="0" y="1222256"/>
            <a:ext cx="9144000" cy="5277936"/>
          </a:xfrm>
          <a:prstGeom prst="rect">
            <a:avLst/>
          </a:prstGeom>
        </p:spPr>
      </p:pic>
      <p:sp>
        <p:nvSpPr>
          <p:cNvPr id="6" name="Rectangle 5"/>
          <p:cNvSpPr/>
          <p:nvPr/>
        </p:nvSpPr>
        <p:spPr>
          <a:xfrm>
            <a:off x="5879939" y="3958542"/>
            <a:ext cx="3240912" cy="25416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Tree>
    <p:extLst>
      <p:ext uri="{BB962C8B-B14F-4D97-AF65-F5344CB8AC3E}">
        <p14:creationId xmlns:p14="http://schemas.microsoft.com/office/powerpoint/2010/main" val="4873318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Approaches for projecting across space or time</a:t>
            </a:r>
          </a:p>
        </p:txBody>
      </p:sp>
      <p:pic>
        <p:nvPicPr>
          <p:cNvPr id="5" name="Picture 4"/>
          <p:cNvPicPr>
            <a:picLocks noChangeAspect="1"/>
          </p:cNvPicPr>
          <p:nvPr/>
        </p:nvPicPr>
        <p:blipFill>
          <a:blip r:embed="rId3"/>
          <a:stretch>
            <a:fillRect/>
          </a:stretch>
        </p:blipFill>
        <p:spPr>
          <a:xfrm>
            <a:off x="0" y="1222256"/>
            <a:ext cx="9144000" cy="5277936"/>
          </a:xfrm>
          <a:prstGeom prst="rect">
            <a:avLst/>
          </a:prstGeom>
        </p:spPr>
      </p:pic>
    </p:spTree>
    <p:extLst>
      <p:ext uri="{BB962C8B-B14F-4D97-AF65-F5344CB8AC3E}">
        <p14:creationId xmlns:p14="http://schemas.microsoft.com/office/powerpoint/2010/main" val="17871804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Species-level modeling</a:t>
            </a:r>
            <a:endParaRPr lang="en-US" dirty="0"/>
          </a:p>
        </p:txBody>
      </p:sp>
      <p:pic>
        <p:nvPicPr>
          <p:cNvPr id="6" name="Picture 5"/>
          <p:cNvPicPr>
            <a:picLocks noChangeAspect="1"/>
          </p:cNvPicPr>
          <p:nvPr/>
        </p:nvPicPr>
        <p:blipFill>
          <a:blip r:embed="rId3"/>
          <a:stretch>
            <a:fillRect/>
          </a:stretch>
        </p:blipFill>
        <p:spPr>
          <a:xfrm>
            <a:off x="0" y="2098383"/>
            <a:ext cx="9144000" cy="2661234"/>
          </a:xfrm>
          <a:prstGeom prst="rect">
            <a:avLst/>
          </a:prstGeom>
        </p:spPr>
      </p:pic>
    </p:spTree>
    <p:extLst>
      <p:ext uri="{BB962C8B-B14F-4D97-AF65-F5344CB8AC3E}">
        <p14:creationId xmlns:p14="http://schemas.microsoft.com/office/powerpoint/2010/main" val="5584194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Community-level modeling</a:t>
            </a:r>
            <a:endParaRPr lang="en-US" dirty="0"/>
          </a:p>
        </p:txBody>
      </p:sp>
      <p:pic>
        <p:nvPicPr>
          <p:cNvPr id="4" name="Picture 3"/>
          <p:cNvPicPr>
            <a:picLocks noChangeAspect="1"/>
          </p:cNvPicPr>
          <p:nvPr/>
        </p:nvPicPr>
        <p:blipFill>
          <a:blip r:embed="rId3"/>
          <a:stretch>
            <a:fillRect/>
          </a:stretch>
        </p:blipFill>
        <p:spPr>
          <a:xfrm>
            <a:off x="0" y="2324735"/>
            <a:ext cx="9144000" cy="2069630"/>
          </a:xfrm>
          <a:prstGeom prst="rect">
            <a:avLst/>
          </a:prstGeom>
        </p:spPr>
      </p:pic>
    </p:spTree>
    <p:extLst>
      <p:ext uri="{BB962C8B-B14F-4D97-AF65-F5344CB8AC3E}">
        <p14:creationId xmlns:p14="http://schemas.microsoft.com/office/powerpoint/2010/main" val="5839221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Community-level modeling</a:t>
            </a:r>
            <a:endParaRPr lang="en-US" dirty="0"/>
          </a:p>
        </p:txBody>
      </p:sp>
      <p:pic>
        <p:nvPicPr>
          <p:cNvPr id="3" name="Picture 2"/>
          <p:cNvPicPr>
            <a:picLocks noChangeAspect="1"/>
          </p:cNvPicPr>
          <p:nvPr/>
        </p:nvPicPr>
        <p:blipFill rotWithShape="1">
          <a:blip r:embed="rId3"/>
          <a:srcRect b="43345"/>
          <a:stretch/>
        </p:blipFill>
        <p:spPr>
          <a:xfrm>
            <a:off x="0" y="2330452"/>
            <a:ext cx="9144000" cy="2241548"/>
          </a:xfrm>
          <a:prstGeom prst="rect">
            <a:avLst/>
          </a:prstGeom>
        </p:spPr>
      </p:pic>
    </p:spTree>
    <p:extLst>
      <p:ext uri="{BB962C8B-B14F-4D97-AF65-F5344CB8AC3E}">
        <p14:creationId xmlns:p14="http://schemas.microsoft.com/office/powerpoint/2010/main" val="18354270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lake sediment-pollen.pdf"/>
          <p:cNvPicPr>
            <a:picLocks noChangeAspect="1"/>
          </p:cNvPicPr>
          <p:nvPr/>
        </p:nvPicPr>
        <p:blipFill>
          <a:blip r:embed="rId3"/>
          <a:stretch>
            <a:fillRect/>
          </a:stretch>
        </p:blipFill>
        <p:spPr>
          <a:xfrm>
            <a:off x="-19050" y="1293586"/>
            <a:ext cx="6096992" cy="4421146"/>
          </a:xfrm>
          <a:prstGeom prst="rect">
            <a:avLst/>
          </a:prstGeom>
          <a:solidFill>
            <a:schemeClr val="bg1"/>
          </a:solidFill>
        </p:spPr>
      </p:pic>
      <p:sp>
        <p:nvSpPr>
          <p:cNvPr id="2" name="Title 1"/>
          <p:cNvSpPr>
            <a:spLocks noGrp="1"/>
          </p:cNvSpPr>
          <p:nvPr>
            <p:ph type="title"/>
          </p:nvPr>
        </p:nvSpPr>
        <p:spPr/>
        <p:txBody>
          <a:bodyPr>
            <a:noAutofit/>
          </a:bodyPr>
          <a:lstStyle/>
          <a:p>
            <a:r>
              <a:rPr lang="en-US" dirty="0" smtClean="0"/>
              <a:t>Study system: Fossil pollen from lake sediments captures a diverse plant community</a:t>
            </a:r>
            <a:endParaRPr lang="en-US" dirty="0"/>
          </a:p>
        </p:txBody>
      </p:sp>
      <p:sp>
        <p:nvSpPr>
          <p:cNvPr id="6" name="Oval 5"/>
          <p:cNvSpPr>
            <a:spLocks noChangeAspect="1"/>
          </p:cNvSpPr>
          <p:nvPr/>
        </p:nvSpPr>
        <p:spPr>
          <a:xfrm>
            <a:off x="4065016" y="1399044"/>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 name="Oval 6"/>
          <p:cNvSpPr>
            <a:spLocks noChangeAspect="1"/>
          </p:cNvSpPr>
          <p:nvPr/>
        </p:nvSpPr>
        <p:spPr>
          <a:xfrm>
            <a:off x="3264916" y="2031735"/>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8" name="Oval 7"/>
          <p:cNvSpPr>
            <a:spLocks noChangeAspect="1"/>
          </p:cNvSpPr>
          <p:nvPr/>
        </p:nvSpPr>
        <p:spPr>
          <a:xfrm>
            <a:off x="1944116" y="2094080"/>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9" name="Oval 8"/>
          <p:cNvSpPr>
            <a:spLocks noChangeAspect="1"/>
          </p:cNvSpPr>
          <p:nvPr/>
        </p:nvSpPr>
        <p:spPr>
          <a:xfrm>
            <a:off x="3964432" y="1498335"/>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0" name="Oval 9"/>
          <p:cNvSpPr>
            <a:spLocks noChangeAspect="1"/>
          </p:cNvSpPr>
          <p:nvPr/>
        </p:nvSpPr>
        <p:spPr>
          <a:xfrm>
            <a:off x="774700" y="2146035"/>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1" name="Oval 10"/>
          <p:cNvSpPr>
            <a:spLocks noChangeAspect="1"/>
          </p:cNvSpPr>
          <p:nvPr/>
        </p:nvSpPr>
        <p:spPr>
          <a:xfrm>
            <a:off x="1447800" y="2296126"/>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2" name="Oval 11"/>
          <p:cNvSpPr>
            <a:spLocks noChangeAspect="1"/>
          </p:cNvSpPr>
          <p:nvPr/>
        </p:nvSpPr>
        <p:spPr>
          <a:xfrm>
            <a:off x="4204716" y="1523735"/>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3" name="Oval 12"/>
          <p:cNvSpPr>
            <a:spLocks noChangeAspect="1"/>
          </p:cNvSpPr>
          <p:nvPr/>
        </p:nvSpPr>
        <p:spPr>
          <a:xfrm>
            <a:off x="824992" y="2046744"/>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4" name="Oval 13"/>
          <p:cNvSpPr>
            <a:spLocks noChangeAspect="1"/>
          </p:cNvSpPr>
          <p:nvPr/>
        </p:nvSpPr>
        <p:spPr>
          <a:xfrm>
            <a:off x="1347216" y="2395417"/>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5" name="Oval 14"/>
          <p:cNvSpPr>
            <a:spLocks noChangeAspect="1"/>
          </p:cNvSpPr>
          <p:nvPr/>
        </p:nvSpPr>
        <p:spPr>
          <a:xfrm>
            <a:off x="1843532" y="2296126"/>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6" name="Oval 15"/>
          <p:cNvSpPr>
            <a:spLocks noChangeAspect="1"/>
          </p:cNvSpPr>
          <p:nvPr/>
        </p:nvSpPr>
        <p:spPr>
          <a:xfrm>
            <a:off x="3365500" y="2131025"/>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7" name="Oval 16"/>
          <p:cNvSpPr>
            <a:spLocks noChangeAspect="1"/>
          </p:cNvSpPr>
          <p:nvPr/>
        </p:nvSpPr>
        <p:spPr>
          <a:xfrm>
            <a:off x="3214624" y="2233780"/>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8" name="Rectangle 17"/>
          <p:cNvSpPr/>
          <p:nvPr/>
        </p:nvSpPr>
        <p:spPr>
          <a:xfrm>
            <a:off x="4025900" y="3619232"/>
            <a:ext cx="113284" cy="1905000"/>
          </a:xfrm>
          <a:prstGeom prst="rect">
            <a:avLst/>
          </a:prstGeom>
          <a:solidFill>
            <a:srgbClr val="FFFF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21" name="Rectangle 20"/>
          <p:cNvSpPr/>
          <p:nvPr/>
        </p:nvSpPr>
        <p:spPr>
          <a:xfrm>
            <a:off x="5829300" y="4250960"/>
            <a:ext cx="177800" cy="2222500"/>
          </a:xfrm>
          <a:prstGeom prst="rect">
            <a:avLst/>
          </a:prstGeom>
          <a:solidFill>
            <a:srgbClr val="553D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cxnSp>
        <p:nvCxnSpPr>
          <p:cNvPr id="23" name="Straight Connector 22"/>
          <p:cNvCxnSpPr/>
          <p:nvPr/>
        </p:nvCxnSpPr>
        <p:spPr>
          <a:xfrm flipV="1">
            <a:off x="4139184" y="4250961"/>
            <a:ext cx="1690116" cy="861958"/>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a:stCxn id="18" idx="2"/>
          </p:cNvCxnSpPr>
          <p:nvPr/>
        </p:nvCxnSpPr>
        <p:spPr>
          <a:xfrm>
            <a:off x="4082542" y="5524232"/>
            <a:ext cx="1746758" cy="949228"/>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842000" y="4448384"/>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842000" y="4653460"/>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842000" y="4858536"/>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842000" y="5063612"/>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842000" y="5268688"/>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842000" y="5473764"/>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5842000" y="5678840"/>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842000" y="5883916"/>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5842000" y="6088992"/>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842000" y="6294072"/>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50" name="Oval 49"/>
          <p:cNvSpPr>
            <a:spLocks noChangeAspect="1"/>
          </p:cNvSpPr>
          <p:nvPr/>
        </p:nvSpPr>
        <p:spPr>
          <a:xfrm>
            <a:off x="1905001" y="3650267"/>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51" name="Oval 50"/>
          <p:cNvSpPr>
            <a:spLocks noChangeAspect="1"/>
          </p:cNvSpPr>
          <p:nvPr/>
        </p:nvSpPr>
        <p:spPr>
          <a:xfrm>
            <a:off x="3737234" y="5352098"/>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52" name="Oval 51"/>
          <p:cNvSpPr>
            <a:spLocks noChangeAspect="1"/>
          </p:cNvSpPr>
          <p:nvPr/>
        </p:nvSpPr>
        <p:spPr>
          <a:xfrm>
            <a:off x="3628860" y="5414165"/>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55" name="Oval 54"/>
          <p:cNvSpPr>
            <a:spLocks noChangeAspect="1"/>
          </p:cNvSpPr>
          <p:nvPr/>
        </p:nvSpPr>
        <p:spPr>
          <a:xfrm>
            <a:off x="3834603" y="5219435"/>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2" name="Oval 71"/>
          <p:cNvSpPr>
            <a:spLocks noChangeAspect="1"/>
          </p:cNvSpPr>
          <p:nvPr/>
        </p:nvSpPr>
        <p:spPr>
          <a:xfrm>
            <a:off x="3948903" y="5174302"/>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3" name="Oval 72"/>
          <p:cNvSpPr>
            <a:spLocks noChangeAspect="1"/>
          </p:cNvSpPr>
          <p:nvPr/>
        </p:nvSpPr>
        <p:spPr>
          <a:xfrm>
            <a:off x="3903183" y="5326703"/>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4" name="Oval 73"/>
          <p:cNvSpPr>
            <a:spLocks noChangeAspect="1"/>
          </p:cNvSpPr>
          <p:nvPr/>
        </p:nvSpPr>
        <p:spPr>
          <a:xfrm>
            <a:off x="5887720" y="5542432"/>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5" name="Oval 74"/>
          <p:cNvSpPr>
            <a:spLocks noChangeAspect="1"/>
          </p:cNvSpPr>
          <p:nvPr/>
        </p:nvSpPr>
        <p:spPr>
          <a:xfrm>
            <a:off x="5842000" y="4449972"/>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6" name="Oval 75"/>
          <p:cNvSpPr>
            <a:spLocks noChangeAspect="1"/>
          </p:cNvSpPr>
          <p:nvPr/>
        </p:nvSpPr>
        <p:spPr>
          <a:xfrm>
            <a:off x="5887720" y="5018479"/>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7" name="Oval 76"/>
          <p:cNvSpPr>
            <a:spLocks noChangeAspect="1"/>
          </p:cNvSpPr>
          <p:nvPr/>
        </p:nvSpPr>
        <p:spPr>
          <a:xfrm>
            <a:off x="5864860" y="5344899"/>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8" name="Oval 77"/>
          <p:cNvSpPr>
            <a:spLocks noChangeAspect="1"/>
          </p:cNvSpPr>
          <p:nvPr/>
        </p:nvSpPr>
        <p:spPr>
          <a:xfrm>
            <a:off x="5887720" y="6248939"/>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9" name="Oval 78"/>
          <p:cNvSpPr>
            <a:spLocks noChangeAspect="1"/>
          </p:cNvSpPr>
          <p:nvPr/>
        </p:nvSpPr>
        <p:spPr>
          <a:xfrm>
            <a:off x="3606000" y="4152599"/>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80" name="Oval 79"/>
          <p:cNvSpPr>
            <a:spLocks noChangeAspect="1"/>
          </p:cNvSpPr>
          <p:nvPr/>
        </p:nvSpPr>
        <p:spPr>
          <a:xfrm>
            <a:off x="3720300" y="4107466"/>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81" name="Oval 80"/>
          <p:cNvSpPr>
            <a:spLocks noChangeAspect="1"/>
          </p:cNvSpPr>
          <p:nvPr/>
        </p:nvSpPr>
        <p:spPr>
          <a:xfrm>
            <a:off x="3674580" y="4259867"/>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89" name="Rectangle 88"/>
          <p:cNvSpPr/>
          <p:nvPr/>
        </p:nvSpPr>
        <p:spPr>
          <a:xfrm>
            <a:off x="6436101" y="4444047"/>
            <a:ext cx="261035" cy="10726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90" name="Rectangle 89"/>
          <p:cNvSpPr/>
          <p:nvPr/>
        </p:nvSpPr>
        <p:spPr>
          <a:xfrm>
            <a:off x="6432582" y="1496637"/>
            <a:ext cx="261035" cy="10726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pic>
        <p:nvPicPr>
          <p:cNvPr id="3" name="Picture 2" descr="core.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62245" y="1399044"/>
            <a:ext cx="2704380" cy="3290789"/>
          </a:xfrm>
          <a:prstGeom prst="rect">
            <a:avLst/>
          </a:prstGeom>
          <a:ln>
            <a:solidFill>
              <a:srgbClr val="000000"/>
            </a:solidFill>
          </a:ln>
        </p:spPr>
      </p:pic>
    </p:spTree>
    <p:extLst>
      <p:ext uri="{BB962C8B-B14F-4D97-AF65-F5344CB8AC3E}">
        <p14:creationId xmlns:p14="http://schemas.microsoft.com/office/powerpoint/2010/main" val="15897219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SDMs vs CLMs through time</a:t>
            </a:r>
            <a:endParaRPr lang="en-US" dirty="0"/>
          </a:p>
        </p:txBody>
      </p:sp>
      <p:pic>
        <p:nvPicPr>
          <p:cNvPr id="3" name="Picture 2"/>
          <p:cNvPicPr>
            <a:picLocks noChangeAspect="1"/>
          </p:cNvPicPr>
          <p:nvPr/>
        </p:nvPicPr>
        <p:blipFill>
          <a:blip r:embed="rId3"/>
          <a:stretch>
            <a:fillRect/>
          </a:stretch>
        </p:blipFill>
        <p:spPr>
          <a:xfrm>
            <a:off x="0" y="2242085"/>
            <a:ext cx="9144000" cy="4133201"/>
          </a:xfrm>
          <a:prstGeom prst="rect">
            <a:avLst/>
          </a:prstGeom>
        </p:spPr>
      </p:pic>
      <p:pic>
        <p:nvPicPr>
          <p:cNvPr id="4" name="Picture 3"/>
          <p:cNvPicPr>
            <a:picLocks noChangeAspect="1"/>
          </p:cNvPicPr>
          <p:nvPr/>
        </p:nvPicPr>
        <p:blipFill>
          <a:blip r:embed="rId4"/>
          <a:stretch>
            <a:fillRect/>
          </a:stretch>
        </p:blipFill>
        <p:spPr>
          <a:xfrm>
            <a:off x="46299" y="2476989"/>
            <a:ext cx="9028254" cy="405118"/>
          </a:xfrm>
          <a:prstGeom prst="rect">
            <a:avLst/>
          </a:prstGeom>
        </p:spPr>
      </p:pic>
      <p:sp>
        <p:nvSpPr>
          <p:cNvPr id="5" name="TextBox 4"/>
          <p:cNvSpPr txBox="1"/>
          <p:nvPr/>
        </p:nvSpPr>
        <p:spPr>
          <a:xfrm>
            <a:off x="564037" y="1410950"/>
            <a:ext cx="1644489" cy="646331"/>
          </a:xfrm>
          <a:prstGeom prst="rect">
            <a:avLst/>
          </a:prstGeom>
          <a:noFill/>
        </p:spPr>
        <p:txBody>
          <a:bodyPr wrap="none" rtlCol="0">
            <a:spAutoFit/>
          </a:bodyPr>
          <a:lstStyle/>
          <a:p>
            <a:r>
              <a:rPr lang="en-US" dirty="0" smtClean="0">
                <a:latin typeface="Avenir Next Regular" charset="0"/>
              </a:rPr>
              <a:t>1. Build SDMs</a:t>
            </a:r>
          </a:p>
          <a:p>
            <a:r>
              <a:rPr lang="en-US" dirty="0" smtClean="0">
                <a:latin typeface="Avenir Next Regular" charset="0"/>
              </a:rPr>
              <a:t>    Build CLMs</a:t>
            </a:r>
            <a:endParaRPr lang="en-US" dirty="0">
              <a:latin typeface="Avenir Next Regular" charset="0"/>
            </a:endParaRPr>
          </a:p>
        </p:txBody>
      </p:sp>
      <p:sp>
        <p:nvSpPr>
          <p:cNvPr id="10"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78697484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SDMs vs CLMs through time</a:t>
            </a:r>
          </a:p>
        </p:txBody>
      </p:sp>
      <p:pic>
        <p:nvPicPr>
          <p:cNvPr id="6" name="Picture 5"/>
          <p:cNvPicPr>
            <a:picLocks noChangeAspect="1"/>
          </p:cNvPicPr>
          <p:nvPr/>
        </p:nvPicPr>
        <p:blipFill>
          <a:blip r:embed="rId3"/>
          <a:stretch>
            <a:fillRect/>
          </a:stretch>
        </p:blipFill>
        <p:spPr>
          <a:xfrm>
            <a:off x="1" y="2242084"/>
            <a:ext cx="9144000" cy="4133201"/>
          </a:xfrm>
          <a:prstGeom prst="rect">
            <a:avLst/>
          </a:prstGeom>
        </p:spPr>
      </p:pic>
      <p:sp>
        <p:nvSpPr>
          <p:cNvPr id="10" name="TextBox 9"/>
          <p:cNvSpPr txBox="1"/>
          <p:nvPr/>
        </p:nvSpPr>
        <p:spPr>
          <a:xfrm>
            <a:off x="564037" y="1410950"/>
            <a:ext cx="1644489" cy="646331"/>
          </a:xfrm>
          <a:prstGeom prst="rect">
            <a:avLst/>
          </a:prstGeom>
          <a:noFill/>
        </p:spPr>
        <p:txBody>
          <a:bodyPr wrap="none" rtlCol="0">
            <a:spAutoFit/>
          </a:bodyPr>
          <a:lstStyle/>
          <a:p>
            <a:r>
              <a:rPr lang="en-US" dirty="0" smtClean="0">
                <a:latin typeface="Avenir Next Regular" charset="0"/>
              </a:rPr>
              <a:t>1. Build SDMs</a:t>
            </a:r>
          </a:p>
          <a:p>
            <a:r>
              <a:rPr lang="en-US" dirty="0" smtClean="0">
                <a:latin typeface="Avenir Next Regular" charset="0"/>
              </a:rPr>
              <a:t>    Build CLMs</a:t>
            </a:r>
            <a:endParaRPr lang="en-US" dirty="0">
              <a:latin typeface="Avenir Next Regular" charset="0"/>
            </a:endParaRPr>
          </a:p>
        </p:txBody>
      </p:sp>
      <p:sp>
        <p:nvSpPr>
          <p:cNvPr id="11" name="TextBox 10"/>
          <p:cNvSpPr txBox="1"/>
          <p:nvPr/>
        </p:nvSpPr>
        <p:spPr>
          <a:xfrm>
            <a:off x="2371402" y="1549449"/>
            <a:ext cx="3073214" cy="369332"/>
          </a:xfrm>
          <a:prstGeom prst="rect">
            <a:avLst/>
          </a:prstGeom>
          <a:noFill/>
        </p:spPr>
        <p:txBody>
          <a:bodyPr wrap="none" rtlCol="0">
            <a:spAutoFit/>
          </a:bodyPr>
          <a:lstStyle/>
          <a:p>
            <a:r>
              <a:rPr lang="en-US" dirty="0" smtClean="0">
                <a:latin typeface="Avenir Next Regular" charset="0"/>
              </a:rPr>
              <a:t>2. Project to a different time</a:t>
            </a:r>
          </a:p>
        </p:txBody>
      </p:sp>
      <p:sp>
        <p:nvSpPr>
          <p:cNvPr id="12" name="TextBox 11"/>
          <p:cNvSpPr txBox="1"/>
          <p:nvPr/>
        </p:nvSpPr>
        <p:spPr>
          <a:xfrm>
            <a:off x="5628102" y="1386791"/>
            <a:ext cx="2624645" cy="923330"/>
          </a:xfrm>
          <a:prstGeom prst="rect">
            <a:avLst/>
          </a:prstGeom>
          <a:noFill/>
        </p:spPr>
        <p:txBody>
          <a:bodyPr wrap="square" rtlCol="0">
            <a:spAutoFit/>
          </a:bodyPr>
          <a:lstStyle/>
          <a:p>
            <a:r>
              <a:rPr lang="en-US" dirty="0" smtClean="0">
                <a:latin typeface="Avenir Next Regular" charset="0"/>
              </a:rPr>
              <a:t>3. Compare predictions</a:t>
            </a:r>
          </a:p>
          <a:p>
            <a:r>
              <a:rPr lang="en-US" dirty="0" smtClean="0">
                <a:latin typeface="Avenir Next Regular" charset="0"/>
              </a:rPr>
              <a:t>vs. observations</a:t>
            </a:r>
          </a:p>
        </p:txBody>
      </p:sp>
      <p:cxnSp>
        <p:nvCxnSpPr>
          <p:cNvPr id="13" name="Straight Arrow Connector 12"/>
          <p:cNvCxnSpPr/>
          <p:nvPr/>
        </p:nvCxnSpPr>
        <p:spPr>
          <a:xfrm>
            <a:off x="1981164" y="1741869"/>
            <a:ext cx="347940" cy="0"/>
          </a:xfrm>
          <a:prstGeom prst="straightConnector1">
            <a:avLst/>
          </a:prstGeom>
          <a:ln>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5195142" y="1741869"/>
            <a:ext cx="347940" cy="0"/>
          </a:xfrm>
          <a:prstGeom prst="straightConnector1">
            <a:avLst/>
          </a:prstGeom>
          <a:ln>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15476354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SDMs vs CLMs through time</a:t>
            </a:r>
          </a:p>
        </p:txBody>
      </p:sp>
      <p:pic>
        <p:nvPicPr>
          <p:cNvPr id="6" name="Picture 5"/>
          <p:cNvPicPr>
            <a:picLocks noChangeAspect="1"/>
          </p:cNvPicPr>
          <p:nvPr/>
        </p:nvPicPr>
        <p:blipFill>
          <a:blip r:embed="rId3"/>
          <a:stretch>
            <a:fillRect/>
          </a:stretch>
        </p:blipFill>
        <p:spPr>
          <a:xfrm>
            <a:off x="1" y="2242084"/>
            <a:ext cx="9144000" cy="4133201"/>
          </a:xfrm>
          <a:prstGeom prst="rect">
            <a:avLst/>
          </a:prstGeom>
        </p:spPr>
      </p:pic>
      <p:sp>
        <p:nvSpPr>
          <p:cNvPr id="4" name="Rectangle 3"/>
          <p:cNvSpPr/>
          <p:nvPr/>
        </p:nvSpPr>
        <p:spPr>
          <a:xfrm>
            <a:off x="23149" y="2164472"/>
            <a:ext cx="4224760" cy="3889094"/>
          </a:xfrm>
          <a:prstGeom prst="rect">
            <a:avLst/>
          </a:prstGeom>
          <a:solidFill>
            <a:srgbClr val="000000">
              <a:alpha val="49412"/>
            </a:srgbClr>
          </a:solidFill>
        </p:spPr>
        <p:style>
          <a:lnRef idx="1">
            <a:schemeClr val="dk1"/>
          </a:lnRef>
          <a:fillRef idx="3">
            <a:schemeClr val="dk1"/>
          </a:fillRef>
          <a:effectRef idx="2">
            <a:schemeClr val="dk1"/>
          </a:effectRef>
          <a:fontRef idx="minor">
            <a:schemeClr val="lt1"/>
          </a:fontRef>
        </p:style>
        <p:txBody>
          <a:bodyPr rtlCol="0" anchor="ctr"/>
          <a:lstStyle/>
          <a:p>
            <a:pPr algn="ctr"/>
            <a:r>
              <a:rPr lang="en-US" sz="3200" dirty="0" smtClean="0">
                <a:latin typeface="Avenir Next Regular" charset="0"/>
              </a:rPr>
              <a:t>HINDCAST</a:t>
            </a:r>
            <a:endParaRPr lang="en-US" sz="3200" dirty="0">
              <a:latin typeface="Avenir Next Regular" charset="0"/>
            </a:endParaRPr>
          </a:p>
        </p:txBody>
      </p:sp>
      <p:sp>
        <p:nvSpPr>
          <p:cNvPr id="5"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1542987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SDMs vs CLMs through time</a:t>
            </a:r>
          </a:p>
        </p:txBody>
      </p:sp>
      <p:pic>
        <p:nvPicPr>
          <p:cNvPr id="6" name="Picture 5"/>
          <p:cNvPicPr>
            <a:picLocks noChangeAspect="1"/>
          </p:cNvPicPr>
          <p:nvPr/>
        </p:nvPicPr>
        <p:blipFill>
          <a:blip r:embed="rId3"/>
          <a:stretch>
            <a:fillRect/>
          </a:stretch>
        </p:blipFill>
        <p:spPr>
          <a:xfrm>
            <a:off x="1" y="2242084"/>
            <a:ext cx="9144000" cy="4133201"/>
          </a:xfrm>
          <a:prstGeom prst="rect">
            <a:avLst/>
          </a:prstGeom>
        </p:spPr>
      </p:pic>
      <p:sp>
        <p:nvSpPr>
          <p:cNvPr id="4" name="Rectangle 3"/>
          <p:cNvSpPr/>
          <p:nvPr/>
        </p:nvSpPr>
        <p:spPr>
          <a:xfrm>
            <a:off x="23149" y="2164472"/>
            <a:ext cx="4224760" cy="3889094"/>
          </a:xfrm>
          <a:prstGeom prst="rect">
            <a:avLst/>
          </a:prstGeom>
          <a:solidFill>
            <a:srgbClr val="000000">
              <a:alpha val="49412"/>
            </a:srgbClr>
          </a:solidFill>
        </p:spPr>
        <p:style>
          <a:lnRef idx="1">
            <a:schemeClr val="dk1"/>
          </a:lnRef>
          <a:fillRef idx="3">
            <a:schemeClr val="dk1"/>
          </a:fillRef>
          <a:effectRef idx="2">
            <a:schemeClr val="dk1"/>
          </a:effectRef>
          <a:fontRef idx="minor">
            <a:schemeClr val="lt1"/>
          </a:fontRef>
        </p:style>
        <p:txBody>
          <a:bodyPr rtlCol="0" anchor="ctr"/>
          <a:lstStyle/>
          <a:p>
            <a:pPr algn="ctr"/>
            <a:r>
              <a:rPr lang="en-US" sz="3200" dirty="0" smtClean="0">
                <a:latin typeface="Avenir Next Regular" charset="0"/>
              </a:rPr>
              <a:t>HINDCAST</a:t>
            </a:r>
            <a:endParaRPr lang="en-US" sz="3200" dirty="0">
              <a:latin typeface="Avenir Next Regular" charset="0"/>
            </a:endParaRPr>
          </a:p>
        </p:txBody>
      </p:sp>
      <p:sp>
        <p:nvSpPr>
          <p:cNvPr id="5" name="Rectangle 4"/>
          <p:cNvSpPr/>
          <p:nvPr/>
        </p:nvSpPr>
        <p:spPr>
          <a:xfrm>
            <a:off x="4446607" y="2164472"/>
            <a:ext cx="4224760" cy="3889094"/>
          </a:xfrm>
          <a:prstGeom prst="rect">
            <a:avLst/>
          </a:prstGeom>
          <a:solidFill>
            <a:srgbClr val="000000">
              <a:alpha val="49412"/>
            </a:srgbClr>
          </a:solidFill>
        </p:spPr>
        <p:style>
          <a:lnRef idx="1">
            <a:schemeClr val="dk1"/>
          </a:lnRef>
          <a:fillRef idx="3">
            <a:schemeClr val="dk1"/>
          </a:fillRef>
          <a:effectRef idx="2">
            <a:schemeClr val="dk1"/>
          </a:effectRef>
          <a:fontRef idx="minor">
            <a:schemeClr val="lt1"/>
          </a:fontRef>
        </p:style>
        <p:txBody>
          <a:bodyPr rtlCol="0" anchor="ctr"/>
          <a:lstStyle/>
          <a:p>
            <a:pPr algn="ctr"/>
            <a:r>
              <a:rPr lang="en-US" sz="3200" dirty="0" smtClean="0">
                <a:latin typeface="Avenir Next Regular" charset="0"/>
              </a:rPr>
              <a:t>FORECAST</a:t>
            </a:r>
            <a:endParaRPr lang="en-US" sz="3200" dirty="0">
              <a:latin typeface="Avenir Next Regular" charset="0"/>
            </a:endParaRPr>
          </a:p>
        </p:txBody>
      </p:sp>
      <p:sp>
        <p:nvSpPr>
          <p:cNvPr id="7"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12870688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SDM-CLM Comparison"/>
          <p:cNvSpPr>
            <a:spLocks noGrp="1"/>
          </p:cNvSpPr>
          <p:nvPr>
            <p:ph type="title"/>
          </p:nvPr>
        </p:nvSpPr>
        <p:spPr>
          <a:prstGeom prst="rect">
            <a:avLst/>
          </a:prstGeom>
        </p:spPr>
        <p:txBody>
          <a:bodyPr/>
          <a:lstStyle>
            <a:lvl1pPr>
              <a:defRPr b="1">
                <a:latin typeface="+mn-lt"/>
                <a:ea typeface="+mn-ea"/>
                <a:cs typeface="+mn-cs"/>
                <a:sym typeface="Gill Sans"/>
              </a:defRPr>
            </a:lvl1pPr>
          </a:lstStyle>
          <a:p>
            <a:r>
              <a:rPr b="0" dirty="0">
                <a:latin typeface="Avenir Next Regular" charset="0"/>
              </a:rPr>
              <a:t>SDM-CLM </a:t>
            </a:r>
            <a:r>
              <a:rPr lang="en-US" b="0" dirty="0" smtClean="0">
                <a:latin typeface="Avenir Next Regular" charset="0"/>
              </a:rPr>
              <a:t>c</a:t>
            </a:r>
            <a:r>
              <a:rPr b="0" dirty="0" smtClean="0">
                <a:latin typeface="Avenir Next Regular" charset="0"/>
              </a:rPr>
              <a:t>omparison</a:t>
            </a:r>
            <a:endParaRPr b="0" dirty="0">
              <a:latin typeface="Avenir Next Regular" charset="0"/>
            </a:endParaRPr>
          </a:p>
        </p:txBody>
      </p:sp>
      <p:pic>
        <p:nvPicPr>
          <p:cNvPr id="251" name="EmptyPlot.pdf" descr="EmptyPlot.pdf"/>
          <p:cNvPicPr>
            <a:picLocks noChangeAspect="1"/>
          </p:cNvPicPr>
          <p:nvPr/>
        </p:nvPicPr>
        <p:blipFill>
          <a:blip r:embed="rId3">
            <a:extLst/>
          </a:blip>
          <a:srcRect t="1995" r="22176"/>
          <a:stretch>
            <a:fillRect/>
          </a:stretch>
        </p:blipFill>
        <p:spPr>
          <a:xfrm>
            <a:off x="1989438" y="1238233"/>
            <a:ext cx="4032157" cy="5067688"/>
          </a:xfrm>
          <a:prstGeom prst="rect">
            <a:avLst/>
          </a:prstGeom>
          <a:ln w="12700">
            <a:miter lim="400000"/>
          </a:ln>
        </p:spPr>
      </p:pic>
      <p:sp>
        <p:nvSpPr>
          <p:cNvPr id="252" name="Projecting period"/>
          <p:cNvSpPr/>
          <p:nvPr/>
        </p:nvSpPr>
        <p:spPr>
          <a:xfrm>
            <a:off x="3879689" y="5995707"/>
            <a:ext cx="1705596" cy="310214"/>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2200" b="1">
                <a:solidFill>
                  <a:srgbClr val="424242"/>
                </a:solidFill>
                <a:latin typeface="Helvetica"/>
                <a:ea typeface="Helvetica"/>
                <a:cs typeface="Helvetica"/>
                <a:sym typeface="Helvetica"/>
              </a:defRPr>
            </a:lvl1pPr>
          </a:lstStyle>
          <a:p>
            <a:r>
              <a:rPr sz="1547" b="0" dirty="0">
                <a:latin typeface="Avenir Next Regular" charset="0"/>
                <a:ea typeface="Avenir Next Regular" charset="0"/>
                <a:cs typeface="Avenir Next Regular" charset="0"/>
              </a:rPr>
              <a:t>Projecting period</a:t>
            </a:r>
          </a:p>
        </p:txBody>
      </p:sp>
      <p:sp>
        <p:nvSpPr>
          <p:cNvPr id="253" name="Fitting period"/>
          <p:cNvSpPr/>
          <p:nvPr/>
        </p:nvSpPr>
        <p:spPr>
          <a:xfrm rot="16198442">
            <a:off x="1639984" y="3361683"/>
            <a:ext cx="1340111" cy="310214"/>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2200" b="1">
                <a:solidFill>
                  <a:srgbClr val="424242"/>
                </a:solidFill>
                <a:latin typeface="Helvetica"/>
                <a:ea typeface="Helvetica"/>
                <a:cs typeface="Helvetica"/>
                <a:sym typeface="Helvetica"/>
              </a:defRPr>
            </a:lvl1pPr>
          </a:lstStyle>
          <a:p>
            <a:r>
              <a:rPr sz="1547" b="0" dirty="0">
                <a:latin typeface="Avenir Next Regular" charset="0"/>
                <a:ea typeface="Avenir Next Regular" charset="0"/>
                <a:cs typeface="Avenir Next Regular" charset="0"/>
              </a:rPr>
              <a:t>Fitting period</a:t>
            </a:r>
          </a:p>
        </p:txBody>
      </p:sp>
      <p:sp>
        <p:nvSpPr>
          <p:cNvPr id="254" name="Forecast"/>
          <p:cNvSpPr/>
          <p:nvPr/>
        </p:nvSpPr>
        <p:spPr>
          <a:xfrm>
            <a:off x="4571849" y="4645029"/>
            <a:ext cx="1076000" cy="385939"/>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2900" b="1">
                <a:solidFill>
                  <a:srgbClr val="424242"/>
                </a:solidFill>
                <a:latin typeface="Helvetica"/>
                <a:ea typeface="Helvetica"/>
                <a:cs typeface="Helvetica"/>
                <a:sym typeface="Helvetica"/>
              </a:defRPr>
            </a:lvl1pPr>
          </a:lstStyle>
          <a:p>
            <a:r>
              <a:rPr sz="2039" b="0" dirty="0">
                <a:latin typeface="Avenir Next Regular" charset="0"/>
                <a:ea typeface="Avenir Next Regular" charset="0"/>
                <a:cs typeface="Avenir Next Regular" charset="0"/>
              </a:rPr>
              <a:t>Forecast</a:t>
            </a:r>
          </a:p>
        </p:txBody>
      </p:sp>
      <p:sp>
        <p:nvSpPr>
          <p:cNvPr id="255" name="Hindcast"/>
          <p:cNvSpPr/>
          <p:nvPr/>
        </p:nvSpPr>
        <p:spPr>
          <a:xfrm>
            <a:off x="3322645" y="2119307"/>
            <a:ext cx="1114088" cy="385939"/>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2900" b="1">
                <a:solidFill>
                  <a:srgbClr val="424242"/>
                </a:solidFill>
                <a:latin typeface="Helvetica"/>
                <a:ea typeface="Helvetica"/>
                <a:cs typeface="Helvetica"/>
                <a:sym typeface="Helvetica"/>
              </a:defRPr>
            </a:lvl1pPr>
          </a:lstStyle>
          <a:p>
            <a:r>
              <a:rPr sz="2039" b="0" dirty="0">
                <a:latin typeface="Avenir Next Regular" charset="0"/>
                <a:ea typeface="Avenir Next Regular" charset="0"/>
                <a:cs typeface="Avenir Next Regular" charset="0"/>
              </a:rPr>
              <a:t>Hindcast</a:t>
            </a:r>
          </a:p>
        </p:txBody>
      </p:sp>
      <p:sp>
        <p:nvSpPr>
          <p:cNvPr id="8"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1131221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Models perform poorly when projected to distant time periods"/>
          <p:cNvSpPr>
            <a:spLocks noGrp="1"/>
          </p:cNvSpPr>
          <p:nvPr>
            <p:ph type="title"/>
          </p:nvPr>
        </p:nvSpPr>
        <p:spPr>
          <a:prstGeom prst="rect">
            <a:avLst/>
          </a:prstGeom>
        </p:spPr>
        <p:txBody>
          <a:bodyPr>
            <a:noAutofit/>
          </a:bodyPr>
          <a:lstStyle>
            <a:lvl1pPr defTabSz="397256">
              <a:defRPr sz="4352" b="1">
                <a:latin typeface="+mn-lt"/>
                <a:ea typeface="+mn-ea"/>
                <a:cs typeface="+mn-cs"/>
                <a:sym typeface="Gill Sans"/>
              </a:defRPr>
            </a:lvl1pPr>
          </a:lstStyle>
          <a:p>
            <a:r>
              <a:rPr sz="3200" b="0" dirty="0">
                <a:latin typeface="Avenir Next Regular" charset="0"/>
              </a:rPr>
              <a:t>Models perform poorly when projected to distant time periods</a:t>
            </a:r>
          </a:p>
        </p:txBody>
      </p:sp>
      <p:sp>
        <p:nvSpPr>
          <p:cNvPr id="9"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pic>
        <p:nvPicPr>
          <p:cNvPr id="11" name="Picture 10"/>
          <p:cNvPicPr>
            <a:picLocks noChangeAspect="1"/>
          </p:cNvPicPr>
          <p:nvPr/>
        </p:nvPicPr>
        <p:blipFill>
          <a:blip r:embed="rId3"/>
          <a:stretch>
            <a:fillRect/>
          </a:stretch>
        </p:blipFill>
        <p:spPr>
          <a:xfrm>
            <a:off x="31825" y="1467319"/>
            <a:ext cx="4484451" cy="5029200"/>
          </a:xfrm>
          <a:prstGeom prst="rect">
            <a:avLst/>
          </a:prstGeom>
        </p:spPr>
      </p:pic>
    </p:spTree>
    <p:extLst>
      <p:ext uri="{BB962C8B-B14F-4D97-AF65-F5344CB8AC3E}">
        <p14:creationId xmlns:p14="http://schemas.microsoft.com/office/powerpoint/2010/main" val="760519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Models perform poorly when projected to distant time periods"/>
          <p:cNvSpPr>
            <a:spLocks noGrp="1"/>
          </p:cNvSpPr>
          <p:nvPr>
            <p:ph type="title"/>
          </p:nvPr>
        </p:nvSpPr>
        <p:spPr/>
        <p:txBody>
          <a:bodyPr>
            <a:noAutofit/>
          </a:bodyPr>
          <a:lstStyle>
            <a:lvl1pPr defTabSz="397256">
              <a:defRPr sz="4352" b="1">
                <a:latin typeface="+mn-lt"/>
                <a:ea typeface="+mn-ea"/>
                <a:cs typeface="+mn-cs"/>
                <a:sym typeface="Gill Sans"/>
              </a:defRPr>
            </a:lvl1pPr>
          </a:lstStyle>
          <a:p>
            <a:r>
              <a:rPr lang="en-US" sz="3200" b="0" dirty="0" smtClean="0">
                <a:latin typeface="Avenir Next Regular" charset="0"/>
              </a:rPr>
              <a:t>Models perform poorly when projected to distant time periods</a:t>
            </a:r>
            <a:endParaRPr lang="en-US" sz="3200" b="0" dirty="0">
              <a:latin typeface="Avenir Next Regular" charset="0"/>
            </a:endParaRPr>
          </a:p>
        </p:txBody>
      </p:sp>
      <p:sp>
        <p:nvSpPr>
          <p:cNvPr id="11"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pic>
        <p:nvPicPr>
          <p:cNvPr id="13" name="Picture 12"/>
          <p:cNvPicPr>
            <a:picLocks noChangeAspect="1"/>
          </p:cNvPicPr>
          <p:nvPr/>
        </p:nvPicPr>
        <p:blipFill>
          <a:blip r:embed="rId3"/>
          <a:stretch>
            <a:fillRect/>
          </a:stretch>
        </p:blipFill>
        <p:spPr>
          <a:xfrm>
            <a:off x="31825" y="1467319"/>
            <a:ext cx="6770451" cy="5029200"/>
          </a:xfrm>
          <a:prstGeom prst="rect">
            <a:avLst/>
          </a:prstGeom>
        </p:spPr>
      </p:pic>
    </p:spTree>
    <p:extLst>
      <p:ext uri="{BB962C8B-B14F-4D97-AF65-F5344CB8AC3E}">
        <p14:creationId xmlns:p14="http://schemas.microsoft.com/office/powerpoint/2010/main" val="1207291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DMs: better for adjacent times CLMs: better for distant times"/>
          <p:cNvSpPr>
            <a:spLocks noGrp="1"/>
          </p:cNvSpPr>
          <p:nvPr>
            <p:ph type="title"/>
          </p:nvPr>
        </p:nvSpPr>
        <p:spPr>
          <a:xfrm>
            <a:off x="104361" y="24848"/>
            <a:ext cx="8935278" cy="1005299"/>
          </a:xfrm>
          <a:prstGeom prst="rect">
            <a:avLst/>
          </a:prstGeom>
        </p:spPr>
        <p:txBody>
          <a:bodyPr>
            <a:normAutofit fontScale="90000"/>
          </a:bodyPr>
          <a:lstStyle/>
          <a:p>
            <a:pPr defTabSz="324493">
              <a:defRPr sz="5056"/>
            </a:pPr>
            <a:r>
              <a:rPr sz="3400" dirty="0">
                <a:solidFill>
                  <a:srgbClr val="2A66A0"/>
                </a:solidFill>
                <a:latin typeface="Avenir Book" charset="0"/>
                <a:ea typeface="Avenir Book" charset="0"/>
                <a:cs typeface="Avenir Book" charset="0"/>
                <a:sym typeface="Gill Sans SemiBold"/>
              </a:rPr>
              <a:t>SDMs</a:t>
            </a:r>
            <a:r>
              <a:rPr sz="3400" dirty="0">
                <a:solidFill>
                  <a:srgbClr val="005493"/>
                </a:solidFill>
                <a:latin typeface="Avenir Book" charset="0"/>
                <a:ea typeface="Avenir Book" charset="0"/>
                <a:cs typeface="Avenir Book" charset="0"/>
                <a:sym typeface="Gill Sans SemiBold"/>
              </a:rPr>
              <a:t>:</a:t>
            </a:r>
            <a:r>
              <a:rPr sz="3400" dirty="0">
                <a:latin typeface="Avenir Book" charset="0"/>
                <a:ea typeface="Avenir Book" charset="0"/>
                <a:cs typeface="Avenir Book" charset="0"/>
                <a:sym typeface="Gill Sans"/>
              </a:rPr>
              <a:t> </a:t>
            </a:r>
            <a:r>
              <a:rPr lang="en-US" sz="3400" dirty="0" smtClean="0">
                <a:latin typeface="Avenir Book" charset="0"/>
                <a:ea typeface="Avenir Book" charset="0"/>
                <a:cs typeface="Avenir Book" charset="0"/>
                <a:sym typeface="Gill Sans"/>
              </a:rPr>
              <a:t>relatively </a:t>
            </a:r>
            <a:r>
              <a:rPr sz="3400" dirty="0" smtClean="0">
                <a:latin typeface="Avenir Book" charset="0"/>
                <a:ea typeface="Avenir Book" charset="0"/>
                <a:cs typeface="Avenir Book" charset="0"/>
              </a:rPr>
              <a:t>better </a:t>
            </a:r>
            <a:r>
              <a:rPr sz="3400" dirty="0">
                <a:latin typeface="Avenir Book" charset="0"/>
                <a:ea typeface="Avenir Book" charset="0"/>
                <a:cs typeface="Avenir Book" charset="0"/>
              </a:rPr>
              <a:t>for </a:t>
            </a:r>
            <a:r>
              <a:rPr sz="3400" dirty="0">
                <a:latin typeface="Avenir Book" charset="0"/>
                <a:ea typeface="Avenir Book" charset="0"/>
                <a:cs typeface="Avenir Book" charset="0"/>
                <a:sym typeface="Gill Sans"/>
              </a:rPr>
              <a:t>adjacent </a:t>
            </a:r>
            <a:r>
              <a:rPr sz="3400" dirty="0" smtClean="0">
                <a:latin typeface="Avenir Book" charset="0"/>
                <a:ea typeface="Avenir Book" charset="0"/>
                <a:cs typeface="Avenir Book" charset="0"/>
                <a:sym typeface="Gill Sans"/>
              </a:rPr>
              <a:t>times</a:t>
            </a:r>
            <a:r>
              <a:rPr lang="en-US" sz="3400" dirty="0" smtClean="0">
                <a:latin typeface="Avenir Book" charset="0"/>
                <a:ea typeface="Avenir Book" charset="0"/>
                <a:cs typeface="Avenir Book" charset="0"/>
                <a:sym typeface="Gill Sans"/>
              </a:rPr>
              <a:t/>
            </a:r>
            <a:br>
              <a:rPr lang="en-US" sz="3400" dirty="0" smtClean="0">
                <a:latin typeface="Avenir Book" charset="0"/>
                <a:ea typeface="Avenir Book" charset="0"/>
                <a:cs typeface="Avenir Book" charset="0"/>
                <a:sym typeface="Gill Sans"/>
              </a:rPr>
            </a:br>
            <a:r>
              <a:rPr sz="3400" dirty="0" smtClean="0">
                <a:solidFill>
                  <a:srgbClr val="941100"/>
                </a:solidFill>
                <a:latin typeface="Avenir Book" charset="0"/>
                <a:ea typeface="Avenir Book" charset="0"/>
                <a:cs typeface="Avenir Book" charset="0"/>
                <a:sym typeface="Gill Sans"/>
              </a:rPr>
              <a:t>CLMs</a:t>
            </a:r>
            <a:r>
              <a:rPr sz="3400" dirty="0">
                <a:solidFill>
                  <a:srgbClr val="941100"/>
                </a:solidFill>
                <a:latin typeface="Avenir Book" charset="0"/>
                <a:ea typeface="Avenir Book" charset="0"/>
                <a:cs typeface="Avenir Book" charset="0"/>
                <a:sym typeface="Gill Sans"/>
              </a:rPr>
              <a:t>:</a:t>
            </a:r>
            <a:r>
              <a:rPr sz="3400" dirty="0">
                <a:latin typeface="Avenir Book" charset="0"/>
                <a:ea typeface="Avenir Book" charset="0"/>
                <a:cs typeface="Avenir Book" charset="0"/>
              </a:rPr>
              <a:t> </a:t>
            </a:r>
            <a:r>
              <a:rPr lang="en-US" sz="3400" dirty="0" smtClean="0">
                <a:latin typeface="Avenir Book" charset="0"/>
                <a:ea typeface="Avenir Book" charset="0"/>
                <a:cs typeface="Avenir Book" charset="0"/>
              </a:rPr>
              <a:t>relatively </a:t>
            </a:r>
            <a:r>
              <a:rPr sz="3400" dirty="0" smtClean="0">
                <a:latin typeface="Avenir Book" charset="0"/>
                <a:ea typeface="Avenir Book" charset="0"/>
                <a:cs typeface="Avenir Book" charset="0"/>
              </a:rPr>
              <a:t>better for </a:t>
            </a:r>
            <a:r>
              <a:rPr sz="3400" dirty="0">
                <a:latin typeface="Avenir Book" charset="0"/>
                <a:ea typeface="Avenir Book" charset="0"/>
                <a:cs typeface="Avenir Book" charset="0"/>
                <a:sym typeface="Gill Sans"/>
              </a:rPr>
              <a:t>distant times</a:t>
            </a:r>
          </a:p>
        </p:txBody>
      </p:sp>
      <p:sp>
        <p:nvSpPr>
          <p:cNvPr id="9"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pic>
        <p:nvPicPr>
          <p:cNvPr id="2" name="Picture 1"/>
          <p:cNvPicPr>
            <a:picLocks noChangeAspect="1"/>
          </p:cNvPicPr>
          <p:nvPr/>
        </p:nvPicPr>
        <p:blipFill>
          <a:blip r:embed="rId3"/>
          <a:stretch>
            <a:fillRect/>
          </a:stretch>
        </p:blipFill>
        <p:spPr>
          <a:xfrm>
            <a:off x="31825" y="1467319"/>
            <a:ext cx="9007814" cy="5029200"/>
          </a:xfrm>
          <a:prstGeom prst="rect">
            <a:avLst/>
          </a:prstGeom>
        </p:spPr>
      </p:pic>
    </p:spTree>
    <p:extLst>
      <p:ext uri="{BB962C8B-B14F-4D97-AF65-F5344CB8AC3E}">
        <p14:creationId xmlns:p14="http://schemas.microsoft.com/office/powerpoint/2010/main" val="1529096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CLMs: better calibrated than sdms (lower MSE)"/>
          <p:cNvSpPr>
            <a:spLocks noGrp="1"/>
          </p:cNvSpPr>
          <p:nvPr>
            <p:ph type="title"/>
          </p:nvPr>
        </p:nvSpPr>
        <p:spPr>
          <a:prstGeom prst="rect">
            <a:avLst/>
          </a:prstGeom>
        </p:spPr>
        <p:txBody>
          <a:bodyPr>
            <a:normAutofit/>
          </a:bodyPr>
          <a:lstStyle/>
          <a:p>
            <a:r>
              <a:rPr dirty="0">
                <a:solidFill>
                  <a:srgbClr val="941100"/>
                </a:solidFill>
                <a:latin typeface="Avenir Next Regular" charset="0"/>
                <a:ea typeface="+mn-ea"/>
                <a:cs typeface="+mn-cs"/>
                <a:sym typeface="Gill Sans"/>
              </a:rPr>
              <a:t>CLMs:</a:t>
            </a:r>
            <a:r>
              <a:rPr dirty="0"/>
              <a:t> better calibrated than </a:t>
            </a:r>
            <a:r>
              <a:rPr lang="en-US" dirty="0" smtClean="0">
                <a:solidFill>
                  <a:srgbClr val="2A66A0"/>
                </a:solidFill>
              </a:rPr>
              <a:t>SDMs</a:t>
            </a:r>
            <a:endParaRPr dirty="0"/>
          </a:p>
        </p:txBody>
      </p:sp>
      <p:sp>
        <p:nvSpPr>
          <p:cNvPr id="11"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pic>
        <p:nvPicPr>
          <p:cNvPr id="13" name="Picture 12"/>
          <p:cNvPicPr>
            <a:picLocks noChangeAspect="1"/>
          </p:cNvPicPr>
          <p:nvPr/>
        </p:nvPicPr>
        <p:blipFill rotWithShape="1">
          <a:blip r:embed="rId3"/>
          <a:srcRect l="1581"/>
          <a:stretch/>
        </p:blipFill>
        <p:spPr>
          <a:xfrm>
            <a:off x="0" y="1467318"/>
            <a:ext cx="9109838" cy="5010912"/>
          </a:xfrm>
          <a:prstGeom prst="rect">
            <a:avLst/>
          </a:prstGeom>
        </p:spPr>
      </p:pic>
    </p:spTree>
    <p:extLst>
      <p:ext uri="{BB962C8B-B14F-4D97-AF65-F5344CB8AC3E}">
        <p14:creationId xmlns:p14="http://schemas.microsoft.com/office/powerpoint/2010/main" val="5912651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Model performance declines as climate novelty increases…"/>
          <p:cNvSpPr>
            <a:spLocks noGrp="1"/>
          </p:cNvSpPr>
          <p:nvPr>
            <p:ph type="title"/>
          </p:nvPr>
        </p:nvSpPr>
        <p:spPr/>
        <p:txBody>
          <a:bodyPr>
            <a:noAutofit/>
          </a:bodyPr>
          <a:lstStyle>
            <a:lvl1pPr defTabSz="438150">
              <a:defRPr sz="4800" b="1">
                <a:latin typeface="+mn-lt"/>
                <a:ea typeface="+mn-ea"/>
                <a:cs typeface="+mn-cs"/>
                <a:sym typeface="Gill Sans"/>
              </a:defRPr>
            </a:lvl1pPr>
          </a:lstStyle>
          <a:p>
            <a:r>
              <a:rPr lang="en-US" sz="3200" b="0" dirty="0" smtClean="0">
                <a:latin typeface="Avenir Next" charset="0"/>
                <a:ea typeface="Avenir Next" charset="0"/>
                <a:cs typeface="Avenir Next" charset="0"/>
              </a:rPr>
              <a:t>Model performance declines as climate novelty increases…</a:t>
            </a:r>
            <a:endParaRPr lang="en-US" sz="3200" b="0" dirty="0">
              <a:latin typeface="Avenir Next" charset="0"/>
              <a:ea typeface="Avenir Next" charset="0"/>
              <a:cs typeface="Avenir Next" charset="0"/>
            </a:endParaRPr>
          </a:p>
        </p:txBody>
      </p:sp>
      <p:pic>
        <p:nvPicPr>
          <p:cNvPr id="297" name="sdm_only_AUC.pdf" descr="sdm_only_AUC.pdf"/>
          <p:cNvPicPr>
            <a:picLocks noChangeAspect="1"/>
          </p:cNvPicPr>
          <p:nvPr/>
        </p:nvPicPr>
        <p:blipFill>
          <a:blip r:embed="rId3">
            <a:extLst/>
          </a:blip>
          <a:stretch>
            <a:fillRect/>
          </a:stretch>
        </p:blipFill>
        <p:spPr>
          <a:xfrm>
            <a:off x="357188" y="2187772"/>
            <a:ext cx="3857625" cy="3857626"/>
          </a:xfrm>
          <a:prstGeom prst="rect">
            <a:avLst/>
          </a:prstGeom>
          <a:ln w="12700">
            <a:miter lim="400000"/>
          </a:ln>
        </p:spPr>
      </p:pic>
      <p:sp>
        <p:nvSpPr>
          <p:cNvPr id="298" name="Discrimination"/>
          <p:cNvSpPr/>
          <p:nvPr/>
        </p:nvSpPr>
        <p:spPr>
          <a:xfrm>
            <a:off x="1127571" y="1883905"/>
            <a:ext cx="2497287" cy="40235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90000"/>
              </a:lnSpc>
              <a:defRPr sz="3300" b="1" cap="all"/>
            </a:lvl1pPr>
          </a:lstStyle>
          <a:p>
            <a:r>
              <a:rPr sz="2320" b="0" dirty="0">
                <a:latin typeface="Avenir Next Regular" charset="0"/>
              </a:rPr>
              <a:t>Discrimination</a:t>
            </a:r>
          </a:p>
        </p:txBody>
      </p:sp>
      <p:sp>
        <p:nvSpPr>
          <p:cNvPr id="6"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246550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Picture 92" descr="Appleman Lake pollen-climate copy-withtransient.pdf"/>
          <p:cNvPicPr>
            <a:picLocks noChangeAspect="1"/>
          </p:cNvPicPr>
          <p:nvPr/>
        </p:nvPicPr>
        <p:blipFill>
          <a:blip r:embed="rId3">
            <a:extLst>
              <a:ext uri="{28A0092B-C50C-407E-A947-70E740481C1C}">
                <a14:useLocalDpi xmlns:a14="http://schemas.microsoft.com/office/drawing/2010/main"/>
              </a:ext>
            </a:extLst>
          </a:blip>
          <a:srcRect l="17267" t="3475" r="56823" b="6748"/>
          <a:stretch>
            <a:fillRect/>
          </a:stretch>
        </p:blipFill>
        <p:spPr>
          <a:xfrm>
            <a:off x="6667491" y="1342361"/>
            <a:ext cx="2171709" cy="3329276"/>
          </a:xfrm>
          <a:prstGeom prst="rect">
            <a:avLst/>
          </a:prstGeom>
          <a:solidFill>
            <a:schemeClr val="bg1"/>
          </a:solidFill>
        </p:spPr>
      </p:pic>
      <p:pic>
        <p:nvPicPr>
          <p:cNvPr id="19" name="Picture 18" descr="lake sediment-pollen.pdf"/>
          <p:cNvPicPr>
            <a:picLocks noChangeAspect="1"/>
          </p:cNvPicPr>
          <p:nvPr/>
        </p:nvPicPr>
        <p:blipFill>
          <a:blip r:embed="rId4"/>
          <a:stretch>
            <a:fillRect/>
          </a:stretch>
        </p:blipFill>
        <p:spPr>
          <a:xfrm>
            <a:off x="-19050" y="1293586"/>
            <a:ext cx="6096992" cy="4421146"/>
          </a:xfrm>
          <a:prstGeom prst="rect">
            <a:avLst/>
          </a:prstGeom>
          <a:solidFill>
            <a:schemeClr val="bg1"/>
          </a:solidFill>
        </p:spPr>
      </p:pic>
      <p:sp>
        <p:nvSpPr>
          <p:cNvPr id="2" name="Title 1"/>
          <p:cNvSpPr>
            <a:spLocks noGrp="1"/>
          </p:cNvSpPr>
          <p:nvPr>
            <p:ph type="title"/>
          </p:nvPr>
        </p:nvSpPr>
        <p:spPr/>
        <p:txBody>
          <a:bodyPr>
            <a:noAutofit/>
          </a:bodyPr>
          <a:lstStyle/>
          <a:p>
            <a:r>
              <a:rPr lang="en-US" dirty="0" smtClean="0"/>
              <a:t>Study system: Fossil pollen from lake sediments captures a diverse plant community</a:t>
            </a:r>
            <a:endParaRPr lang="en-US" dirty="0"/>
          </a:p>
        </p:txBody>
      </p:sp>
      <p:sp>
        <p:nvSpPr>
          <p:cNvPr id="6" name="Oval 5"/>
          <p:cNvSpPr>
            <a:spLocks noChangeAspect="1"/>
          </p:cNvSpPr>
          <p:nvPr/>
        </p:nvSpPr>
        <p:spPr>
          <a:xfrm>
            <a:off x="4065016" y="1399044"/>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 name="Oval 6"/>
          <p:cNvSpPr>
            <a:spLocks noChangeAspect="1"/>
          </p:cNvSpPr>
          <p:nvPr/>
        </p:nvSpPr>
        <p:spPr>
          <a:xfrm>
            <a:off x="3264916" y="2031735"/>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8" name="Oval 7"/>
          <p:cNvSpPr>
            <a:spLocks noChangeAspect="1"/>
          </p:cNvSpPr>
          <p:nvPr/>
        </p:nvSpPr>
        <p:spPr>
          <a:xfrm>
            <a:off x="1944116" y="2094080"/>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9" name="Oval 8"/>
          <p:cNvSpPr>
            <a:spLocks noChangeAspect="1"/>
          </p:cNvSpPr>
          <p:nvPr/>
        </p:nvSpPr>
        <p:spPr>
          <a:xfrm>
            <a:off x="3964432" y="1498335"/>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0" name="Oval 9"/>
          <p:cNvSpPr>
            <a:spLocks noChangeAspect="1"/>
          </p:cNvSpPr>
          <p:nvPr/>
        </p:nvSpPr>
        <p:spPr>
          <a:xfrm>
            <a:off x="774700" y="2146035"/>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1" name="Oval 10"/>
          <p:cNvSpPr>
            <a:spLocks noChangeAspect="1"/>
          </p:cNvSpPr>
          <p:nvPr/>
        </p:nvSpPr>
        <p:spPr>
          <a:xfrm>
            <a:off x="1447800" y="2296126"/>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2" name="Oval 11"/>
          <p:cNvSpPr>
            <a:spLocks noChangeAspect="1"/>
          </p:cNvSpPr>
          <p:nvPr/>
        </p:nvSpPr>
        <p:spPr>
          <a:xfrm>
            <a:off x="4204716" y="1523735"/>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3" name="Oval 12"/>
          <p:cNvSpPr>
            <a:spLocks noChangeAspect="1"/>
          </p:cNvSpPr>
          <p:nvPr/>
        </p:nvSpPr>
        <p:spPr>
          <a:xfrm>
            <a:off x="824992" y="2046744"/>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4" name="Oval 13"/>
          <p:cNvSpPr>
            <a:spLocks noChangeAspect="1"/>
          </p:cNvSpPr>
          <p:nvPr/>
        </p:nvSpPr>
        <p:spPr>
          <a:xfrm>
            <a:off x="1347216" y="2395417"/>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5" name="Oval 14"/>
          <p:cNvSpPr>
            <a:spLocks noChangeAspect="1"/>
          </p:cNvSpPr>
          <p:nvPr/>
        </p:nvSpPr>
        <p:spPr>
          <a:xfrm>
            <a:off x="1843532" y="2296126"/>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6" name="Oval 15"/>
          <p:cNvSpPr>
            <a:spLocks noChangeAspect="1"/>
          </p:cNvSpPr>
          <p:nvPr/>
        </p:nvSpPr>
        <p:spPr>
          <a:xfrm>
            <a:off x="3365500" y="2131025"/>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7" name="Oval 16"/>
          <p:cNvSpPr>
            <a:spLocks noChangeAspect="1"/>
          </p:cNvSpPr>
          <p:nvPr/>
        </p:nvSpPr>
        <p:spPr>
          <a:xfrm>
            <a:off x="3214624" y="2233780"/>
            <a:ext cx="100584" cy="99291"/>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18" name="Rectangle 17"/>
          <p:cNvSpPr/>
          <p:nvPr/>
        </p:nvSpPr>
        <p:spPr>
          <a:xfrm>
            <a:off x="4025900" y="3619232"/>
            <a:ext cx="113284" cy="1905000"/>
          </a:xfrm>
          <a:prstGeom prst="rect">
            <a:avLst/>
          </a:prstGeom>
          <a:solidFill>
            <a:srgbClr val="FFFFFF"/>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21" name="Rectangle 20"/>
          <p:cNvSpPr/>
          <p:nvPr/>
        </p:nvSpPr>
        <p:spPr>
          <a:xfrm>
            <a:off x="5829300" y="4250960"/>
            <a:ext cx="177800" cy="2222500"/>
          </a:xfrm>
          <a:prstGeom prst="rect">
            <a:avLst/>
          </a:prstGeom>
          <a:solidFill>
            <a:srgbClr val="553D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cxnSp>
        <p:nvCxnSpPr>
          <p:cNvPr id="23" name="Straight Connector 22"/>
          <p:cNvCxnSpPr/>
          <p:nvPr/>
        </p:nvCxnSpPr>
        <p:spPr>
          <a:xfrm flipV="1">
            <a:off x="4139184" y="4250961"/>
            <a:ext cx="1690116" cy="861958"/>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a:stCxn id="18" idx="2"/>
          </p:cNvCxnSpPr>
          <p:nvPr/>
        </p:nvCxnSpPr>
        <p:spPr>
          <a:xfrm>
            <a:off x="4082542" y="5524232"/>
            <a:ext cx="1746758" cy="949228"/>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842000" y="4448384"/>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842000" y="4653460"/>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842000" y="4858536"/>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842000" y="5063612"/>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842000" y="5268688"/>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842000" y="5473764"/>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5842000" y="5678840"/>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842000" y="5883916"/>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5842000" y="6088992"/>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5842000" y="6294072"/>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6197600" y="5768984"/>
            <a:ext cx="469891" cy="3756"/>
          </a:xfrm>
          <a:prstGeom prst="line">
            <a:avLst/>
          </a:prstGeom>
          <a:ln>
            <a:solidFill>
              <a:srgbClr val="000000"/>
            </a:solidFill>
            <a:tailEnd type="triangle"/>
          </a:ln>
          <a:effectLst/>
        </p:spPr>
        <p:style>
          <a:lnRef idx="2">
            <a:schemeClr val="accent1"/>
          </a:lnRef>
          <a:fillRef idx="0">
            <a:schemeClr val="accent1"/>
          </a:fillRef>
          <a:effectRef idx="1">
            <a:schemeClr val="accent1"/>
          </a:effectRef>
          <a:fontRef idx="minor">
            <a:schemeClr val="tx1"/>
          </a:fontRef>
        </p:style>
      </p:cxnSp>
      <p:pic>
        <p:nvPicPr>
          <p:cNvPr id="40" name="Picture 39" descr="250px-Misc_pollen.jpg"/>
          <p:cNvPicPr>
            <a:picLocks noChangeAspect="1"/>
          </p:cNvPicPr>
          <p:nvPr/>
        </p:nvPicPr>
        <p:blipFill>
          <a:blip r:embed="rId5"/>
          <a:stretch>
            <a:fillRect/>
          </a:stretch>
        </p:blipFill>
        <p:spPr>
          <a:xfrm>
            <a:off x="7016298" y="5157510"/>
            <a:ext cx="1670502" cy="1269118"/>
          </a:xfrm>
          <a:prstGeom prst="rect">
            <a:avLst/>
          </a:prstGeom>
          <a:ln>
            <a:solidFill>
              <a:schemeClr val="tx1"/>
            </a:solidFill>
          </a:ln>
        </p:spPr>
      </p:pic>
      <p:cxnSp>
        <p:nvCxnSpPr>
          <p:cNvPr id="53" name="Straight Connector 52"/>
          <p:cNvCxnSpPr/>
          <p:nvPr/>
        </p:nvCxnSpPr>
        <p:spPr>
          <a:xfrm rot="5400000" flipH="1" flipV="1">
            <a:off x="7700173" y="4977189"/>
            <a:ext cx="271458" cy="1"/>
          </a:xfrm>
          <a:prstGeom prst="line">
            <a:avLst/>
          </a:prstGeom>
          <a:ln>
            <a:solidFill>
              <a:srgbClr val="00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7111991" y="4553289"/>
            <a:ext cx="1822358" cy="307777"/>
          </a:xfrm>
          <a:prstGeom prst="rect">
            <a:avLst/>
          </a:prstGeom>
          <a:noFill/>
        </p:spPr>
        <p:txBody>
          <a:bodyPr wrap="none" rtlCol="0">
            <a:spAutoFit/>
          </a:bodyPr>
          <a:lstStyle/>
          <a:p>
            <a:r>
              <a:rPr lang="en-US" sz="1400" dirty="0" smtClean="0">
                <a:latin typeface="Avenir Next Regular" charset="0"/>
              </a:rPr>
              <a:t>Relative Abundance</a:t>
            </a:r>
            <a:endParaRPr lang="en-US" sz="1400" dirty="0">
              <a:latin typeface="Avenir Next Regular" charset="0"/>
            </a:endParaRPr>
          </a:p>
        </p:txBody>
      </p:sp>
      <p:cxnSp>
        <p:nvCxnSpPr>
          <p:cNvPr id="58" name="Straight Connector 57"/>
          <p:cNvCxnSpPr/>
          <p:nvPr/>
        </p:nvCxnSpPr>
        <p:spPr>
          <a:xfrm>
            <a:off x="6629400" y="1786719"/>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a:off x="6629400" y="1991795"/>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a:off x="6629400" y="2196871"/>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6629400" y="2401947"/>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6629400" y="2607023"/>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6629400" y="2812099"/>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6629400" y="3017175"/>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6629400" y="3222251"/>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6629400" y="3427331"/>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6629400" y="3594019"/>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6629400" y="3799095"/>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6629400" y="4004171"/>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6629400" y="4209247"/>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a:off x="6629400" y="4414323"/>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50" name="Oval 49"/>
          <p:cNvSpPr>
            <a:spLocks noChangeAspect="1"/>
          </p:cNvSpPr>
          <p:nvPr/>
        </p:nvSpPr>
        <p:spPr>
          <a:xfrm>
            <a:off x="1905001" y="3650267"/>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51" name="Oval 50"/>
          <p:cNvSpPr>
            <a:spLocks noChangeAspect="1"/>
          </p:cNvSpPr>
          <p:nvPr/>
        </p:nvSpPr>
        <p:spPr>
          <a:xfrm>
            <a:off x="3737234" y="5352098"/>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52" name="Oval 51"/>
          <p:cNvSpPr>
            <a:spLocks noChangeAspect="1"/>
          </p:cNvSpPr>
          <p:nvPr/>
        </p:nvSpPr>
        <p:spPr>
          <a:xfrm>
            <a:off x="3628860" y="5414165"/>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55" name="Oval 54"/>
          <p:cNvSpPr>
            <a:spLocks noChangeAspect="1"/>
          </p:cNvSpPr>
          <p:nvPr/>
        </p:nvSpPr>
        <p:spPr>
          <a:xfrm>
            <a:off x="3834603" y="5219435"/>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2" name="Oval 71"/>
          <p:cNvSpPr>
            <a:spLocks noChangeAspect="1"/>
          </p:cNvSpPr>
          <p:nvPr/>
        </p:nvSpPr>
        <p:spPr>
          <a:xfrm>
            <a:off x="3948903" y="5174302"/>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3" name="Oval 72"/>
          <p:cNvSpPr>
            <a:spLocks noChangeAspect="1"/>
          </p:cNvSpPr>
          <p:nvPr/>
        </p:nvSpPr>
        <p:spPr>
          <a:xfrm>
            <a:off x="3903183" y="5326703"/>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4" name="Oval 73"/>
          <p:cNvSpPr>
            <a:spLocks noChangeAspect="1"/>
          </p:cNvSpPr>
          <p:nvPr/>
        </p:nvSpPr>
        <p:spPr>
          <a:xfrm>
            <a:off x="5887720" y="5542432"/>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5" name="Oval 74"/>
          <p:cNvSpPr>
            <a:spLocks noChangeAspect="1"/>
          </p:cNvSpPr>
          <p:nvPr/>
        </p:nvSpPr>
        <p:spPr>
          <a:xfrm>
            <a:off x="5842000" y="4449972"/>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6" name="Oval 75"/>
          <p:cNvSpPr>
            <a:spLocks noChangeAspect="1"/>
          </p:cNvSpPr>
          <p:nvPr/>
        </p:nvSpPr>
        <p:spPr>
          <a:xfrm>
            <a:off x="5887720" y="5018479"/>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7" name="Oval 76"/>
          <p:cNvSpPr>
            <a:spLocks noChangeAspect="1"/>
          </p:cNvSpPr>
          <p:nvPr/>
        </p:nvSpPr>
        <p:spPr>
          <a:xfrm>
            <a:off x="5864860" y="5344899"/>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8" name="Oval 77"/>
          <p:cNvSpPr>
            <a:spLocks noChangeAspect="1"/>
          </p:cNvSpPr>
          <p:nvPr/>
        </p:nvSpPr>
        <p:spPr>
          <a:xfrm>
            <a:off x="5887720" y="6248939"/>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79" name="Oval 78"/>
          <p:cNvSpPr>
            <a:spLocks noChangeAspect="1"/>
          </p:cNvSpPr>
          <p:nvPr/>
        </p:nvSpPr>
        <p:spPr>
          <a:xfrm>
            <a:off x="3606000" y="4152599"/>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80" name="Oval 79"/>
          <p:cNvSpPr>
            <a:spLocks noChangeAspect="1"/>
          </p:cNvSpPr>
          <p:nvPr/>
        </p:nvSpPr>
        <p:spPr>
          <a:xfrm>
            <a:off x="3720300" y="4107466"/>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81" name="Oval 80"/>
          <p:cNvSpPr>
            <a:spLocks noChangeAspect="1"/>
          </p:cNvSpPr>
          <p:nvPr/>
        </p:nvSpPr>
        <p:spPr>
          <a:xfrm>
            <a:off x="3674580" y="4259867"/>
            <a:ext cx="45720" cy="45133"/>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82" name="TextBox 81"/>
          <p:cNvSpPr txBox="1"/>
          <p:nvPr/>
        </p:nvSpPr>
        <p:spPr>
          <a:xfrm>
            <a:off x="7776115" y="4227104"/>
            <a:ext cx="1186735" cy="276999"/>
          </a:xfrm>
          <a:prstGeom prst="rect">
            <a:avLst/>
          </a:prstGeom>
          <a:noFill/>
        </p:spPr>
        <p:txBody>
          <a:bodyPr wrap="none" rtlCol="0">
            <a:spAutoFit/>
          </a:bodyPr>
          <a:lstStyle/>
          <a:p>
            <a:r>
              <a:rPr lang="en-US" sz="1200" dirty="0" smtClean="0">
                <a:latin typeface="Avenir Next Regular" charset="0"/>
                <a:cs typeface="Avenir Next Regular" charset="0"/>
              </a:rPr>
              <a:t>Gill et al. 2009</a:t>
            </a:r>
            <a:endParaRPr lang="en-US" sz="1200" dirty="0">
              <a:latin typeface="Avenir Next Regular" charset="0"/>
              <a:cs typeface="Avenir Next Regular" charset="0"/>
            </a:endParaRPr>
          </a:p>
        </p:txBody>
      </p:sp>
      <p:sp>
        <p:nvSpPr>
          <p:cNvPr id="89" name="Rectangle 88"/>
          <p:cNvSpPr/>
          <p:nvPr/>
        </p:nvSpPr>
        <p:spPr>
          <a:xfrm>
            <a:off x="6436101" y="4444047"/>
            <a:ext cx="261035" cy="10726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sp>
        <p:nvSpPr>
          <p:cNvPr id="90" name="Rectangle 89"/>
          <p:cNvSpPr/>
          <p:nvPr/>
        </p:nvSpPr>
        <p:spPr>
          <a:xfrm>
            <a:off x="6432582" y="1496637"/>
            <a:ext cx="261035" cy="10726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venir Next Regular" charset="0"/>
            </a:endParaRPr>
          </a:p>
        </p:txBody>
      </p:sp>
      <p:cxnSp>
        <p:nvCxnSpPr>
          <p:cNvPr id="57" name="Straight Connector 56"/>
          <p:cNvCxnSpPr/>
          <p:nvPr/>
        </p:nvCxnSpPr>
        <p:spPr>
          <a:xfrm>
            <a:off x="6629400" y="1581643"/>
            <a:ext cx="177800" cy="158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84" name="TextBox 83"/>
          <p:cNvSpPr txBox="1"/>
          <p:nvPr/>
        </p:nvSpPr>
        <p:spPr>
          <a:xfrm>
            <a:off x="6018196" y="1420434"/>
            <a:ext cx="704039" cy="307777"/>
          </a:xfrm>
          <a:prstGeom prst="rect">
            <a:avLst/>
          </a:prstGeom>
          <a:noFill/>
        </p:spPr>
        <p:txBody>
          <a:bodyPr wrap="none" rtlCol="0">
            <a:spAutoFit/>
          </a:bodyPr>
          <a:lstStyle/>
          <a:p>
            <a:r>
              <a:rPr lang="en-US" sz="1400" dirty="0" smtClean="0">
                <a:latin typeface="Avenir Next Regular" charset="0"/>
              </a:rPr>
              <a:t>young</a:t>
            </a:r>
            <a:endParaRPr lang="en-US" sz="1400" dirty="0">
              <a:latin typeface="Avenir Next Regular" charset="0"/>
            </a:endParaRPr>
          </a:p>
        </p:txBody>
      </p:sp>
      <p:sp>
        <p:nvSpPr>
          <p:cNvPr id="88" name="TextBox 87"/>
          <p:cNvSpPr txBox="1"/>
          <p:nvPr/>
        </p:nvSpPr>
        <p:spPr>
          <a:xfrm>
            <a:off x="6234364" y="4249724"/>
            <a:ext cx="452368" cy="307777"/>
          </a:xfrm>
          <a:prstGeom prst="rect">
            <a:avLst/>
          </a:prstGeom>
          <a:noFill/>
        </p:spPr>
        <p:txBody>
          <a:bodyPr wrap="none" rtlCol="0">
            <a:spAutoFit/>
          </a:bodyPr>
          <a:lstStyle/>
          <a:p>
            <a:r>
              <a:rPr lang="en-US" sz="1400" dirty="0" smtClean="0">
                <a:latin typeface="Avenir Next Regular" charset="0"/>
              </a:rPr>
              <a:t>old</a:t>
            </a:r>
            <a:endParaRPr lang="en-US" sz="1400" dirty="0">
              <a:latin typeface="Avenir Next Regular" charset="0"/>
            </a:endParaRPr>
          </a:p>
        </p:txBody>
      </p:sp>
      <p:sp>
        <p:nvSpPr>
          <p:cNvPr id="91" name="TextBox 90"/>
          <p:cNvSpPr txBox="1"/>
          <p:nvPr/>
        </p:nvSpPr>
        <p:spPr>
          <a:xfrm rot="16200000">
            <a:off x="6078117" y="2817001"/>
            <a:ext cx="706091" cy="369332"/>
          </a:xfrm>
          <a:prstGeom prst="rect">
            <a:avLst/>
          </a:prstGeom>
          <a:noFill/>
        </p:spPr>
        <p:txBody>
          <a:bodyPr wrap="none" rtlCol="0">
            <a:spAutoFit/>
          </a:bodyPr>
          <a:lstStyle/>
          <a:p>
            <a:r>
              <a:rPr lang="en-US" dirty="0" smtClean="0">
                <a:latin typeface="Avenir Next Regular" charset="0"/>
                <a:cs typeface="Avenir Next Regular" charset="0"/>
              </a:rPr>
              <a:t>Time</a:t>
            </a:r>
            <a:endParaRPr lang="en-US" dirty="0">
              <a:latin typeface="Avenir Next Regular" charset="0"/>
              <a:cs typeface="Avenir Next Regular" charset="0"/>
            </a:endParaRPr>
          </a:p>
        </p:txBody>
      </p:sp>
    </p:spTree>
    <p:extLst>
      <p:ext uri="{BB962C8B-B14F-4D97-AF65-F5344CB8AC3E}">
        <p14:creationId xmlns:p14="http://schemas.microsoft.com/office/powerpoint/2010/main" val="138318256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Model performance declines as climate novelty increases…"/>
          <p:cNvSpPr>
            <a:spLocks noGrp="1"/>
          </p:cNvSpPr>
          <p:nvPr>
            <p:ph type="title"/>
          </p:nvPr>
        </p:nvSpPr>
        <p:spPr/>
        <p:txBody>
          <a:bodyPr>
            <a:noAutofit/>
          </a:bodyPr>
          <a:lstStyle>
            <a:lvl1pPr defTabSz="438150">
              <a:defRPr sz="4800" b="1">
                <a:latin typeface="+mn-lt"/>
                <a:ea typeface="+mn-ea"/>
                <a:cs typeface="+mn-cs"/>
                <a:sym typeface="Gill Sans"/>
              </a:defRPr>
            </a:lvl1pPr>
          </a:lstStyle>
          <a:p>
            <a:r>
              <a:rPr lang="en-US" sz="3200" b="0" dirty="0" smtClean="0">
                <a:latin typeface="Avenir Next" charset="0"/>
                <a:ea typeface="Avenir Next" charset="0"/>
                <a:cs typeface="Avenir Next" charset="0"/>
              </a:rPr>
              <a:t>Model performance declines as climate novelty increases…</a:t>
            </a:r>
            <a:endParaRPr lang="en-US" sz="3200" b="0" dirty="0">
              <a:latin typeface="Avenir Next" charset="0"/>
              <a:ea typeface="Avenir Next" charset="0"/>
              <a:cs typeface="Avenir Next" charset="0"/>
            </a:endParaRPr>
          </a:p>
        </p:txBody>
      </p:sp>
      <p:pic>
        <p:nvPicPr>
          <p:cNvPr id="303" name="sdm_only_AUC.pdf" descr="sdm_only_AUC.pdf"/>
          <p:cNvPicPr>
            <a:picLocks noChangeAspect="1"/>
          </p:cNvPicPr>
          <p:nvPr/>
        </p:nvPicPr>
        <p:blipFill>
          <a:blip r:embed="rId3">
            <a:extLst/>
          </a:blip>
          <a:stretch>
            <a:fillRect/>
          </a:stretch>
        </p:blipFill>
        <p:spPr>
          <a:xfrm>
            <a:off x="357188" y="2187772"/>
            <a:ext cx="3857625" cy="3857626"/>
          </a:xfrm>
          <a:prstGeom prst="rect">
            <a:avLst/>
          </a:prstGeom>
          <a:ln w="12700">
            <a:miter lim="400000"/>
          </a:ln>
        </p:spPr>
      </p:pic>
      <p:pic>
        <p:nvPicPr>
          <p:cNvPr id="304" name="sdm_only_BRIER.pdf" descr="sdm_only_BRIER.pdf"/>
          <p:cNvPicPr>
            <a:picLocks noChangeAspect="1"/>
          </p:cNvPicPr>
          <p:nvPr/>
        </p:nvPicPr>
        <p:blipFill>
          <a:blip r:embed="rId4">
            <a:extLst/>
          </a:blip>
          <a:stretch>
            <a:fillRect/>
          </a:stretch>
        </p:blipFill>
        <p:spPr>
          <a:xfrm>
            <a:off x="4935158" y="2187772"/>
            <a:ext cx="3857626" cy="3857626"/>
          </a:xfrm>
          <a:prstGeom prst="rect">
            <a:avLst/>
          </a:prstGeom>
          <a:ln w="12700">
            <a:miter lim="400000"/>
          </a:ln>
        </p:spPr>
      </p:pic>
      <p:sp>
        <p:nvSpPr>
          <p:cNvPr id="305" name="Discrimination"/>
          <p:cNvSpPr/>
          <p:nvPr/>
        </p:nvSpPr>
        <p:spPr>
          <a:xfrm>
            <a:off x="1127571" y="1883905"/>
            <a:ext cx="2497287" cy="40235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90000"/>
              </a:lnSpc>
              <a:defRPr sz="3300" b="1" cap="all"/>
            </a:lvl1pPr>
          </a:lstStyle>
          <a:p>
            <a:r>
              <a:rPr sz="2320" b="0" dirty="0">
                <a:latin typeface="Avenir Next Regular" charset="0"/>
              </a:rPr>
              <a:t>Discrimination</a:t>
            </a:r>
          </a:p>
        </p:txBody>
      </p:sp>
      <p:sp>
        <p:nvSpPr>
          <p:cNvPr id="306" name="calibration"/>
          <p:cNvSpPr/>
          <p:nvPr/>
        </p:nvSpPr>
        <p:spPr>
          <a:xfrm>
            <a:off x="6070009" y="1883905"/>
            <a:ext cx="2009974" cy="40235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90000"/>
              </a:lnSpc>
              <a:defRPr sz="3300" b="1" cap="all"/>
            </a:lvl1pPr>
          </a:lstStyle>
          <a:p>
            <a:r>
              <a:rPr sz="2320" b="0" dirty="0">
                <a:latin typeface="Avenir Next Regular" charset="0"/>
              </a:rPr>
              <a:t>calibration</a:t>
            </a:r>
          </a:p>
        </p:txBody>
      </p:sp>
      <p:sp>
        <p:nvSpPr>
          <p:cNvPr id="10"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574220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Model performance declines as climate novelty increases, LESS so for CLMS"/>
          <p:cNvSpPr>
            <a:spLocks noGrp="1"/>
          </p:cNvSpPr>
          <p:nvPr>
            <p:ph type="title"/>
          </p:nvPr>
        </p:nvSpPr>
        <p:spPr/>
        <p:txBody>
          <a:bodyPr>
            <a:noAutofit/>
          </a:bodyPr>
          <a:lstStyle/>
          <a:p>
            <a:r>
              <a:rPr lang="en-US" dirty="0" smtClean="0"/>
              <a:t>Model performance declines as climate novelty increases</a:t>
            </a:r>
            <a:r>
              <a:rPr lang="mr-IN" dirty="0" smtClean="0"/>
              <a:t>…</a:t>
            </a:r>
            <a:r>
              <a:rPr lang="en-US" dirty="0" smtClean="0"/>
              <a:t> LESS so for CLMS</a:t>
            </a:r>
            <a:endParaRPr lang="en-US" dirty="0"/>
          </a:p>
        </p:txBody>
      </p:sp>
      <p:pic>
        <p:nvPicPr>
          <p:cNvPr id="309" name="sdm_clm_AUC.pdf" descr="sdm_clm_AUC.pdf"/>
          <p:cNvPicPr>
            <a:picLocks noChangeAspect="1"/>
          </p:cNvPicPr>
          <p:nvPr/>
        </p:nvPicPr>
        <p:blipFill>
          <a:blip r:embed="rId3">
            <a:extLst/>
          </a:blip>
          <a:stretch>
            <a:fillRect/>
          </a:stretch>
        </p:blipFill>
        <p:spPr>
          <a:xfrm>
            <a:off x="357188" y="2185988"/>
            <a:ext cx="3857625" cy="3857626"/>
          </a:xfrm>
          <a:prstGeom prst="rect">
            <a:avLst/>
          </a:prstGeom>
          <a:ln w="12700">
            <a:miter lim="400000"/>
          </a:ln>
        </p:spPr>
      </p:pic>
      <p:pic>
        <p:nvPicPr>
          <p:cNvPr id="310" name="sdm_clm_BRIER.pdf" descr="sdm_clm_BRIER.pdf"/>
          <p:cNvPicPr>
            <a:picLocks noChangeAspect="1"/>
          </p:cNvPicPr>
          <p:nvPr/>
        </p:nvPicPr>
        <p:blipFill>
          <a:blip r:embed="rId4">
            <a:extLst/>
          </a:blip>
          <a:stretch>
            <a:fillRect/>
          </a:stretch>
        </p:blipFill>
        <p:spPr>
          <a:xfrm>
            <a:off x="4929188" y="2185988"/>
            <a:ext cx="3857625" cy="3857626"/>
          </a:xfrm>
          <a:prstGeom prst="rect">
            <a:avLst/>
          </a:prstGeom>
          <a:ln w="12700">
            <a:miter lim="400000"/>
          </a:ln>
        </p:spPr>
      </p:pic>
      <p:sp>
        <p:nvSpPr>
          <p:cNvPr id="311" name="Discrimination"/>
          <p:cNvSpPr/>
          <p:nvPr/>
        </p:nvSpPr>
        <p:spPr>
          <a:xfrm>
            <a:off x="1127571" y="1883905"/>
            <a:ext cx="2497287" cy="40235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90000"/>
              </a:lnSpc>
              <a:defRPr sz="3300" b="1" cap="all"/>
            </a:lvl1pPr>
          </a:lstStyle>
          <a:p>
            <a:r>
              <a:rPr sz="2320" b="0" dirty="0">
                <a:latin typeface="Avenir Next Regular" charset="0"/>
              </a:rPr>
              <a:t>Discrimination</a:t>
            </a:r>
          </a:p>
        </p:txBody>
      </p:sp>
      <p:sp>
        <p:nvSpPr>
          <p:cNvPr id="312" name="calibration"/>
          <p:cNvSpPr/>
          <p:nvPr/>
        </p:nvSpPr>
        <p:spPr>
          <a:xfrm>
            <a:off x="6070009" y="1883905"/>
            <a:ext cx="2009974" cy="40235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90000"/>
              </a:lnSpc>
              <a:defRPr sz="3300" b="1" cap="all"/>
            </a:lvl1pPr>
          </a:lstStyle>
          <a:p>
            <a:r>
              <a:rPr sz="2320" b="0" dirty="0">
                <a:latin typeface="Avenir Next Regular" charset="0"/>
              </a:rPr>
              <a:t>calibration</a:t>
            </a:r>
          </a:p>
        </p:txBody>
      </p:sp>
      <p:sp>
        <p:nvSpPr>
          <p:cNvPr id="8" name="TextBox 7"/>
          <p:cNvSpPr txBox="1">
            <a:spLocks noChangeArrowheads="1"/>
          </p:cNvSpPr>
          <p:nvPr/>
        </p:nvSpPr>
        <p:spPr bwMode="auto">
          <a:xfrm>
            <a:off x="5949387" y="6570661"/>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Maguire et </a:t>
            </a:r>
            <a:r>
              <a:rPr lang="en-US" sz="1400" dirty="0">
                <a:solidFill>
                  <a:schemeClr val="bg1">
                    <a:lumMod val="50000"/>
                  </a:schemeClr>
                </a:solidFill>
                <a:latin typeface="Avenir Next Regular" charset="0"/>
                <a:ea typeface="Avenir Next Regular" charset="0"/>
                <a:cs typeface="Avenir Next Regular" charset="0"/>
              </a:rPr>
              <a:t>al.</a:t>
            </a:r>
            <a:r>
              <a:rPr lang="en-US" sz="1400" dirty="0" smtClean="0">
                <a:solidFill>
                  <a:schemeClr val="bg1">
                    <a:lumMod val="50000"/>
                  </a:schemeClr>
                </a:solidFill>
                <a:latin typeface="Avenir Next Regular" charset="0"/>
                <a:ea typeface="Avenir Next Regular" charset="0"/>
                <a:cs typeface="Avenir Next Regular" charset="0"/>
              </a:rPr>
              <a:t> 2016, Proc. Royal </a:t>
            </a:r>
            <a:r>
              <a:rPr lang="en-US" sz="1400" dirty="0" err="1" smtClean="0">
                <a:solidFill>
                  <a:schemeClr val="bg1">
                    <a:lumMod val="50000"/>
                  </a:schemeClr>
                </a:solidFill>
                <a:latin typeface="Avenir Next Regular" charset="0"/>
                <a:ea typeface="Avenir Next Regular" charset="0"/>
                <a:cs typeface="Avenir Next Regular" charset="0"/>
              </a:rPr>
              <a:t>Soc</a:t>
            </a:r>
            <a:r>
              <a:rPr lang="en-US" sz="1400" dirty="0" smtClean="0">
                <a:solidFill>
                  <a:schemeClr val="bg1">
                    <a:lumMod val="50000"/>
                  </a:schemeClr>
                </a:solidFill>
                <a:latin typeface="Avenir Next Regular" charset="0"/>
                <a:ea typeface="Avenir Next Regular" charset="0"/>
                <a:cs typeface="Avenir Next Regular" charset="0"/>
              </a:rPr>
              <a:t> B</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127509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How does future climate novelty compare to past climate novelty?…"/>
          <p:cNvSpPr>
            <a:spLocks noGrp="1"/>
          </p:cNvSpPr>
          <p:nvPr>
            <p:ph idx="1"/>
          </p:nvPr>
        </p:nvSpPr>
        <p:spPr>
          <a:prstGeom prst="rect">
            <a:avLst/>
          </a:prstGeom>
        </p:spPr>
        <p:txBody>
          <a:bodyPr anchor="t"/>
          <a:lstStyle/>
          <a:p>
            <a:pPr>
              <a:buSzTx/>
              <a:defRPr sz="4800"/>
            </a:pPr>
            <a:r>
              <a:rPr sz="3000" dirty="0"/>
              <a:t>How does future climate novelty compare to past climate </a:t>
            </a:r>
            <a:r>
              <a:rPr sz="3000" dirty="0" smtClean="0"/>
              <a:t>novelty?</a:t>
            </a:r>
            <a:endParaRPr lang="en-US" sz="3000" dirty="0" smtClean="0"/>
          </a:p>
          <a:p>
            <a:pPr>
              <a:buSzTx/>
              <a:defRPr sz="4800"/>
            </a:pPr>
            <a:endParaRPr lang="en-US" sz="3000" dirty="0"/>
          </a:p>
          <a:p>
            <a:pPr>
              <a:buSzTx/>
              <a:defRPr sz="4800"/>
            </a:pPr>
            <a:r>
              <a:rPr lang="en-US" sz="3000" dirty="0" smtClean="0"/>
              <a:t>What is the expected robustness of different modeling approaches?</a:t>
            </a:r>
            <a:endParaRPr sz="3000" dirty="0"/>
          </a:p>
        </p:txBody>
      </p:sp>
      <p:sp>
        <p:nvSpPr>
          <p:cNvPr id="314" name="HOW MIGHT FUTURE CLIMATE NOVELTY IMPACT MODEL PERFORMANCE?"/>
          <p:cNvSpPr>
            <a:spLocks noGrp="1"/>
          </p:cNvSpPr>
          <p:nvPr>
            <p:ph type="title"/>
          </p:nvPr>
        </p:nvSpPr>
        <p:spPr>
          <a:prstGeom prst="rect">
            <a:avLst/>
          </a:prstGeom>
        </p:spPr>
        <p:txBody>
          <a:bodyPr>
            <a:noAutofit/>
          </a:bodyPr>
          <a:lstStyle>
            <a:lvl1pPr defTabSz="397256">
              <a:defRPr sz="4352" b="1">
                <a:latin typeface="+mn-lt"/>
                <a:ea typeface="+mn-ea"/>
                <a:cs typeface="+mn-cs"/>
                <a:sym typeface="Gill Sans"/>
              </a:defRPr>
            </a:lvl1pPr>
          </a:lstStyle>
          <a:p>
            <a:r>
              <a:rPr sz="3200" b="0" dirty="0" smtClean="0">
                <a:latin typeface="Avenir Next Regular" charset="0"/>
              </a:rPr>
              <a:t>H</a:t>
            </a:r>
            <a:r>
              <a:rPr lang="en-US" sz="3200" b="0" dirty="0" smtClean="0">
                <a:latin typeface="Avenir Next Regular" charset="0"/>
              </a:rPr>
              <a:t>ow might future climate novelty impact model performance?</a:t>
            </a:r>
            <a:endParaRPr sz="3200" b="0" dirty="0">
              <a:latin typeface="Avenir Next Regular" charset="0"/>
            </a:endParaRPr>
          </a:p>
        </p:txBody>
      </p:sp>
      <p:sp>
        <p:nvSpPr>
          <p:cNvPr id="8" name="TextBox 7"/>
          <p:cNvSpPr txBox="1">
            <a:spLocks noChangeArrowheads="1"/>
          </p:cNvSpPr>
          <p:nvPr/>
        </p:nvSpPr>
        <p:spPr bwMode="auto">
          <a:xfrm>
            <a:off x="5949387" y="6591726"/>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Fitzpatrick, Blois, et </a:t>
            </a:r>
            <a:r>
              <a:rPr lang="en-US" sz="1400" dirty="0">
                <a:solidFill>
                  <a:schemeClr val="bg1">
                    <a:lumMod val="50000"/>
                  </a:schemeClr>
                </a:solidFill>
                <a:latin typeface="Avenir Next Regular" charset="0"/>
                <a:ea typeface="Avenir Next Regular" charset="0"/>
                <a:cs typeface="Avenir Next Regular" charset="0"/>
              </a:rPr>
              <a:t>al</a:t>
            </a:r>
            <a:r>
              <a:rPr lang="en-US" sz="1400">
                <a:solidFill>
                  <a:schemeClr val="bg1">
                    <a:lumMod val="50000"/>
                  </a:schemeClr>
                </a:solidFill>
                <a:latin typeface="Avenir Next Regular" charset="0"/>
                <a:ea typeface="Avenir Next Regular" charset="0"/>
                <a:cs typeface="Avenir Next Regular" charset="0"/>
              </a:rPr>
              <a:t>.</a:t>
            </a:r>
            <a:r>
              <a:rPr lang="en-US" sz="1400" smtClean="0">
                <a:solidFill>
                  <a:schemeClr val="bg1">
                    <a:lumMod val="50000"/>
                  </a:schemeClr>
                </a:solidFill>
                <a:latin typeface="Avenir Next Regular" charset="0"/>
                <a:ea typeface="Avenir Next Regular" charset="0"/>
                <a:cs typeface="Avenir Next Regular" charset="0"/>
              </a:rPr>
              <a:t> </a:t>
            </a:r>
            <a:r>
              <a:rPr lang="en-US" sz="1400" dirty="0" smtClean="0">
                <a:solidFill>
                  <a:schemeClr val="bg1">
                    <a:lumMod val="50000"/>
                  </a:schemeClr>
                </a:solidFill>
                <a:latin typeface="Avenir Next Regular" charset="0"/>
                <a:ea typeface="Avenir Next Regular" charset="0"/>
                <a:cs typeface="Avenir Next Regular" charset="0"/>
              </a:rPr>
              <a:t>2018</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1489624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Climate novelty through time - all of north america"/>
          <p:cNvSpPr>
            <a:spLocks noGrp="1"/>
          </p:cNvSpPr>
          <p:nvPr>
            <p:ph type="title"/>
          </p:nvPr>
        </p:nvSpPr>
        <p:spPr>
          <a:xfrm>
            <a:off x="0" y="24848"/>
            <a:ext cx="9144000" cy="1038639"/>
          </a:xfrm>
        </p:spPr>
        <p:txBody>
          <a:bodyPr>
            <a:normAutofit fontScale="90000"/>
          </a:bodyPr>
          <a:lstStyle/>
          <a:p>
            <a:r>
              <a:rPr lang="en-US" dirty="0" smtClean="0"/>
              <a:t>Climate novelty </a:t>
            </a:r>
            <a:r>
              <a:rPr lang="en-US" smtClean="0"/>
              <a:t>through time: </a:t>
            </a:r>
            <a:r>
              <a:rPr lang="en-US" dirty="0" smtClean="0">
                <a:sym typeface="Gill Sans"/>
              </a:rPr>
              <a:t>all of North </a:t>
            </a:r>
            <a:r>
              <a:rPr lang="en-US" dirty="0">
                <a:sym typeface="Gill Sans"/>
              </a:rPr>
              <a:t>A</a:t>
            </a:r>
            <a:r>
              <a:rPr lang="en-US" dirty="0" smtClean="0">
                <a:sym typeface="Gill Sans"/>
              </a:rPr>
              <a:t>merica</a:t>
            </a:r>
            <a:endParaRPr lang="en-US" dirty="0">
              <a:sym typeface="Gill Sans"/>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6920" b="7089"/>
          <a:stretch/>
        </p:blipFill>
        <p:spPr>
          <a:xfrm>
            <a:off x="0" y="931764"/>
            <a:ext cx="9144000" cy="5897302"/>
          </a:xfrm>
          <a:prstGeom prst="rect">
            <a:avLst/>
          </a:prstGeom>
        </p:spPr>
      </p:pic>
      <p:sp>
        <p:nvSpPr>
          <p:cNvPr id="7" name="Rectangle 6"/>
          <p:cNvSpPr/>
          <p:nvPr/>
        </p:nvSpPr>
        <p:spPr>
          <a:xfrm>
            <a:off x="335665" y="3842795"/>
            <a:ext cx="3798425" cy="25464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6838" t="86265" r="13668" b="7089"/>
          <a:stretch/>
        </p:blipFill>
        <p:spPr>
          <a:xfrm>
            <a:off x="520861" y="3842794"/>
            <a:ext cx="7268901" cy="455817"/>
          </a:xfrm>
          <a:prstGeom prst="rect">
            <a:avLst/>
          </a:prstGeom>
        </p:spPr>
      </p:pic>
      <p:sp>
        <p:nvSpPr>
          <p:cNvPr id="9" name="Rectangle 8"/>
          <p:cNvSpPr/>
          <p:nvPr/>
        </p:nvSpPr>
        <p:spPr>
          <a:xfrm>
            <a:off x="375213" y="4282637"/>
            <a:ext cx="5412129" cy="25464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4027990" y="931764"/>
            <a:ext cx="3761772" cy="56542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694481" y="4044902"/>
            <a:ext cx="3333509" cy="323165"/>
          </a:xfrm>
          <a:prstGeom prst="rect">
            <a:avLst/>
          </a:prstGeom>
          <a:solidFill>
            <a:schemeClr val="bg1"/>
          </a:solidFill>
        </p:spPr>
        <p:txBody>
          <a:bodyPr wrap="square" rtlCol="0">
            <a:spAutoFit/>
          </a:bodyPr>
          <a:lstStyle/>
          <a:p>
            <a:pPr algn="ctr"/>
            <a:r>
              <a:rPr lang="en-US" sz="1500" b="1" dirty="0">
                <a:latin typeface="Helvetica" charset="0"/>
                <a:ea typeface="Helvetica" charset="0"/>
                <a:cs typeface="Helvetica" charset="0"/>
              </a:rPr>
              <a:t>t</a:t>
            </a:r>
            <a:r>
              <a:rPr lang="en-US" sz="1500" b="1" dirty="0" smtClean="0">
                <a:latin typeface="Helvetica" charset="0"/>
                <a:ea typeface="Helvetica" charset="0"/>
                <a:cs typeface="Helvetica" charset="0"/>
              </a:rPr>
              <a:t>ime (past = years)</a:t>
            </a:r>
            <a:endParaRPr lang="en-US" sz="1500" b="1" dirty="0">
              <a:latin typeface="Helvetica" charset="0"/>
              <a:ea typeface="Helvetica" charset="0"/>
              <a:cs typeface="Helvetica" charset="0"/>
            </a:endParaRPr>
          </a:p>
        </p:txBody>
      </p:sp>
      <p:sp>
        <p:nvSpPr>
          <p:cNvPr id="11" name="Rectangle 10"/>
          <p:cNvSpPr/>
          <p:nvPr/>
        </p:nvSpPr>
        <p:spPr>
          <a:xfrm>
            <a:off x="3941175" y="3865950"/>
            <a:ext cx="858456" cy="5440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a:spLocks noChangeArrowheads="1"/>
          </p:cNvSpPr>
          <p:nvPr/>
        </p:nvSpPr>
        <p:spPr bwMode="auto">
          <a:xfrm>
            <a:off x="5949387" y="6591726"/>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Fitzpatrick, Blois, et </a:t>
            </a:r>
            <a:r>
              <a:rPr lang="en-US" sz="1400" dirty="0">
                <a:solidFill>
                  <a:schemeClr val="bg1">
                    <a:lumMod val="50000"/>
                  </a:schemeClr>
                </a:solidFill>
                <a:latin typeface="Avenir Next Regular" charset="0"/>
                <a:ea typeface="Avenir Next Regular" charset="0"/>
                <a:cs typeface="Avenir Next Regular" charset="0"/>
              </a:rPr>
              <a:t>al</a:t>
            </a:r>
            <a:r>
              <a:rPr lang="en-US" sz="1400">
                <a:solidFill>
                  <a:schemeClr val="bg1">
                    <a:lumMod val="50000"/>
                  </a:schemeClr>
                </a:solidFill>
                <a:latin typeface="Avenir Next Regular" charset="0"/>
                <a:ea typeface="Avenir Next Regular" charset="0"/>
                <a:cs typeface="Avenir Next Regular" charset="0"/>
              </a:rPr>
              <a:t>.</a:t>
            </a:r>
            <a:r>
              <a:rPr lang="en-US" sz="1400" smtClean="0">
                <a:solidFill>
                  <a:schemeClr val="bg1">
                    <a:lumMod val="50000"/>
                  </a:schemeClr>
                </a:solidFill>
                <a:latin typeface="Avenir Next Regular" charset="0"/>
                <a:ea typeface="Avenir Next Regular" charset="0"/>
                <a:cs typeface="Avenir Next Regular" charset="0"/>
              </a:rPr>
              <a:t> </a:t>
            </a:r>
            <a:r>
              <a:rPr lang="en-US" sz="1400" dirty="0" smtClean="0">
                <a:solidFill>
                  <a:schemeClr val="bg1">
                    <a:lumMod val="50000"/>
                  </a:schemeClr>
                </a:solidFill>
                <a:latin typeface="Avenir Next Regular" charset="0"/>
                <a:ea typeface="Avenir Next Regular" charset="0"/>
                <a:cs typeface="Avenir Next Regular" charset="0"/>
              </a:rPr>
              <a:t>2018</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639665821"/>
      </p:ext>
    </p:ext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Climate novelty through time - all of north america"/>
          <p:cNvSpPr>
            <a:spLocks noGrp="1"/>
          </p:cNvSpPr>
          <p:nvPr>
            <p:ph type="title"/>
          </p:nvPr>
        </p:nvSpPr>
        <p:spPr>
          <a:xfrm>
            <a:off x="0" y="24848"/>
            <a:ext cx="9144000" cy="1038639"/>
          </a:xfrm>
        </p:spPr>
        <p:txBody>
          <a:bodyPr>
            <a:normAutofit fontScale="90000"/>
          </a:bodyPr>
          <a:lstStyle/>
          <a:p>
            <a:r>
              <a:rPr lang="en-US" dirty="0" smtClean="0"/>
              <a:t>Climate novelty </a:t>
            </a:r>
            <a:r>
              <a:rPr lang="en-US" smtClean="0"/>
              <a:t>through time: </a:t>
            </a:r>
            <a:r>
              <a:rPr lang="en-US" dirty="0" smtClean="0">
                <a:sym typeface="Gill Sans"/>
              </a:rPr>
              <a:t>all of North </a:t>
            </a:r>
            <a:r>
              <a:rPr lang="en-US" dirty="0">
                <a:sym typeface="Gill Sans"/>
              </a:rPr>
              <a:t>A</a:t>
            </a:r>
            <a:r>
              <a:rPr lang="en-US" dirty="0" smtClean="0">
                <a:sym typeface="Gill Sans"/>
              </a:rPr>
              <a:t>merica</a:t>
            </a:r>
            <a:endParaRPr lang="en-US" dirty="0">
              <a:sym typeface="Gill Sans"/>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6920" b="7089"/>
          <a:stretch/>
        </p:blipFill>
        <p:spPr>
          <a:xfrm>
            <a:off x="0" y="931764"/>
            <a:ext cx="9144000" cy="5897302"/>
          </a:xfrm>
          <a:prstGeom prst="rect">
            <a:avLst/>
          </a:prstGeom>
        </p:spPr>
      </p:pic>
      <p:sp>
        <p:nvSpPr>
          <p:cNvPr id="6" name="Rectangle 5"/>
          <p:cNvSpPr/>
          <p:nvPr/>
        </p:nvSpPr>
        <p:spPr>
          <a:xfrm>
            <a:off x="335665" y="3842794"/>
            <a:ext cx="7454097" cy="29862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6838" t="86265" r="13668" b="7089"/>
          <a:stretch/>
        </p:blipFill>
        <p:spPr>
          <a:xfrm>
            <a:off x="520861" y="3842794"/>
            <a:ext cx="7268901" cy="455817"/>
          </a:xfrm>
          <a:prstGeom prst="rect">
            <a:avLst/>
          </a:prstGeom>
        </p:spPr>
      </p:pic>
      <p:sp>
        <p:nvSpPr>
          <p:cNvPr id="8" name="TextBox 7"/>
          <p:cNvSpPr txBox="1">
            <a:spLocks noChangeArrowheads="1"/>
          </p:cNvSpPr>
          <p:nvPr/>
        </p:nvSpPr>
        <p:spPr bwMode="auto">
          <a:xfrm>
            <a:off x="5949387" y="6591726"/>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Fitzpatrick, Blois, et </a:t>
            </a:r>
            <a:r>
              <a:rPr lang="en-US" sz="1400" dirty="0">
                <a:solidFill>
                  <a:schemeClr val="bg1">
                    <a:lumMod val="50000"/>
                  </a:schemeClr>
                </a:solidFill>
                <a:latin typeface="Avenir Next Regular" charset="0"/>
                <a:ea typeface="Avenir Next Regular" charset="0"/>
                <a:cs typeface="Avenir Next Regular" charset="0"/>
              </a:rPr>
              <a:t>al</a:t>
            </a:r>
            <a:r>
              <a:rPr lang="en-US" sz="1400">
                <a:solidFill>
                  <a:schemeClr val="bg1">
                    <a:lumMod val="50000"/>
                  </a:schemeClr>
                </a:solidFill>
                <a:latin typeface="Avenir Next Regular" charset="0"/>
                <a:ea typeface="Avenir Next Regular" charset="0"/>
                <a:cs typeface="Avenir Next Regular" charset="0"/>
              </a:rPr>
              <a:t>.</a:t>
            </a:r>
            <a:r>
              <a:rPr lang="en-US" sz="1400" smtClean="0">
                <a:solidFill>
                  <a:schemeClr val="bg1">
                    <a:lumMod val="50000"/>
                  </a:schemeClr>
                </a:solidFill>
                <a:latin typeface="Avenir Next Regular" charset="0"/>
                <a:ea typeface="Avenir Next Regular" charset="0"/>
                <a:cs typeface="Avenir Next Regular" charset="0"/>
              </a:rPr>
              <a:t> </a:t>
            </a:r>
            <a:r>
              <a:rPr lang="en-US" sz="1400" dirty="0" smtClean="0">
                <a:solidFill>
                  <a:schemeClr val="bg1">
                    <a:lumMod val="50000"/>
                  </a:schemeClr>
                </a:solidFill>
                <a:latin typeface="Avenir Next Regular" charset="0"/>
                <a:ea typeface="Avenir Next Regular" charset="0"/>
                <a:cs typeface="Avenir Next Regular" charset="0"/>
              </a:rPr>
              <a:t>2018</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560316665"/>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Climate novelty through time - eastern north america"/>
          <p:cNvSpPr>
            <a:spLocks noGrp="1"/>
          </p:cNvSpPr>
          <p:nvPr>
            <p:ph type="title"/>
          </p:nvPr>
        </p:nvSpPr>
        <p:spPr>
          <a:xfrm>
            <a:off x="0" y="24848"/>
            <a:ext cx="9144000" cy="1038639"/>
          </a:xfrm>
        </p:spPr>
        <p:txBody>
          <a:bodyPr>
            <a:normAutofit fontScale="90000"/>
          </a:bodyPr>
          <a:lstStyle/>
          <a:p>
            <a:r>
              <a:rPr lang="en-US" dirty="0" smtClean="0"/>
              <a:t>Climate novelty through time: </a:t>
            </a:r>
            <a:r>
              <a:rPr lang="en-US" dirty="0" smtClean="0">
                <a:sym typeface="Gill Sans"/>
              </a:rPr>
              <a:t>eastern North </a:t>
            </a:r>
            <a:r>
              <a:rPr lang="en-US" dirty="0">
                <a:sym typeface="Gill Sans"/>
              </a:rPr>
              <a:t>A</a:t>
            </a:r>
            <a:r>
              <a:rPr lang="en-US" dirty="0" smtClean="0">
                <a:sym typeface="Gill Sans"/>
              </a:rPr>
              <a:t>merica</a:t>
            </a:r>
            <a:endParaRPr lang="en-US" dirty="0">
              <a:sym typeface="Gill San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6920" b="7089"/>
          <a:stretch/>
        </p:blipFill>
        <p:spPr>
          <a:xfrm>
            <a:off x="0" y="931764"/>
            <a:ext cx="9144000" cy="5897302"/>
          </a:xfrm>
          <a:prstGeom prst="rect">
            <a:avLst/>
          </a:prstGeom>
        </p:spPr>
      </p:pic>
      <p:sp>
        <p:nvSpPr>
          <p:cNvPr id="7" name="Rectangle 6"/>
          <p:cNvSpPr/>
          <p:nvPr/>
        </p:nvSpPr>
        <p:spPr>
          <a:xfrm>
            <a:off x="4085862" y="3842796"/>
            <a:ext cx="3727049" cy="25464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a:spLocks noChangeArrowheads="1"/>
          </p:cNvSpPr>
          <p:nvPr/>
        </p:nvSpPr>
        <p:spPr bwMode="auto">
          <a:xfrm>
            <a:off x="5949387" y="6591726"/>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Fitzpatrick, Blois, et </a:t>
            </a:r>
            <a:r>
              <a:rPr lang="en-US" sz="1400" dirty="0">
                <a:solidFill>
                  <a:schemeClr val="bg1">
                    <a:lumMod val="50000"/>
                  </a:schemeClr>
                </a:solidFill>
                <a:latin typeface="Avenir Next Regular" charset="0"/>
                <a:ea typeface="Avenir Next Regular" charset="0"/>
                <a:cs typeface="Avenir Next Regular" charset="0"/>
              </a:rPr>
              <a:t>al</a:t>
            </a:r>
            <a:r>
              <a:rPr lang="en-US" sz="1400">
                <a:solidFill>
                  <a:schemeClr val="bg1">
                    <a:lumMod val="50000"/>
                  </a:schemeClr>
                </a:solidFill>
                <a:latin typeface="Avenir Next Regular" charset="0"/>
                <a:ea typeface="Avenir Next Regular" charset="0"/>
                <a:cs typeface="Avenir Next Regular" charset="0"/>
              </a:rPr>
              <a:t>.</a:t>
            </a:r>
            <a:r>
              <a:rPr lang="en-US" sz="1400" smtClean="0">
                <a:solidFill>
                  <a:schemeClr val="bg1">
                    <a:lumMod val="50000"/>
                  </a:schemeClr>
                </a:solidFill>
                <a:latin typeface="Avenir Next Regular" charset="0"/>
                <a:ea typeface="Avenir Next Regular" charset="0"/>
                <a:cs typeface="Avenir Next Regular" charset="0"/>
              </a:rPr>
              <a:t> </a:t>
            </a:r>
            <a:r>
              <a:rPr lang="en-US" sz="1400" dirty="0" smtClean="0">
                <a:solidFill>
                  <a:schemeClr val="bg1">
                    <a:lumMod val="50000"/>
                  </a:schemeClr>
                </a:solidFill>
                <a:latin typeface="Avenir Next Regular" charset="0"/>
                <a:ea typeface="Avenir Next Regular" charset="0"/>
                <a:cs typeface="Avenir Next Regular" charset="0"/>
              </a:rPr>
              <a:t>2018</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526396560"/>
      </p:ext>
    </p:extLst>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Climate novelty through time - eastern north america"/>
          <p:cNvSpPr>
            <a:spLocks noGrp="1"/>
          </p:cNvSpPr>
          <p:nvPr>
            <p:ph type="title"/>
          </p:nvPr>
        </p:nvSpPr>
        <p:spPr>
          <a:xfrm>
            <a:off x="0" y="24848"/>
            <a:ext cx="9143999" cy="1038639"/>
          </a:xfrm>
        </p:spPr>
        <p:txBody>
          <a:bodyPr>
            <a:normAutofit fontScale="90000"/>
          </a:bodyPr>
          <a:lstStyle/>
          <a:p>
            <a:r>
              <a:rPr lang="en-US" dirty="0" smtClean="0"/>
              <a:t>Climate novelty through time: </a:t>
            </a:r>
            <a:r>
              <a:rPr lang="en-US" dirty="0" smtClean="0">
                <a:sym typeface="Gill Sans"/>
              </a:rPr>
              <a:t>eastern North </a:t>
            </a:r>
            <a:r>
              <a:rPr lang="en-US" dirty="0">
                <a:sym typeface="Gill Sans"/>
              </a:rPr>
              <a:t>A</a:t>
            </a:r>
            <a:r>
              <a:rPr lang="en-US" dirty="0" smtClean="0">
                <a:sym typeface="Gill Sans"/>
              </a:rPr>
              <a:t>merica</a:t>
            </a:r>
            <a:endParaRPr lang="en-US" dirty="0">
              <a:sym typeface="Gill San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6920" b="7089"/>
          <a:stretch/>
        </p:blipFill>
        <p:spPr>
          <a:xfrm>
            <a:off x="0" y="931764"/>
            <a:ext cx="9144000" cy="5897302"/>
          </a:xfrm>
          <a:prstGeom prst="rect">
            <a:avLst/>
          </a:prstGeom>
        </p:spPr>
      </p:pic>
      <p:sp>
        <p:nvSpPr>
          <p:cNvPr id="5" name="TextBox 4"/>
          <p:cNvSpPr txBox="1">
            <a:spLocks noChangeArrowheads="1"/>
          </p:cNvSpPr>
          <p:nvPr/>
        </p:nvSpPr>
        <p:spPr bwMode="auto">
          <a:xfrm>
            <a:off x="5949387" y="6591726"/>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Fitzpatrick, Blois, et </a:t>
            </a:r>
            <a:r>
              <a:rPr lang="en-US" sz="1400" dirty="0">
                <a:solidFill>
                  <a:schemeClr val="bg1">
                    <a:lumMod val="50000"/>
                  </a:schemeClr>
                </a:solidFill>
                <a:latin typeface="Avenir Next Regular" charset="0"/>
                <a:ea typeface="Avenir Next Regular" charset="0"/>
                <a:cs typeface="Avenir Next Regular" charset="0"/>
              </a:rPr>
              <a:t>al</a:t>
            </a:r>
            <a:r>
              <a:rPr lang="en-US" sz="1400">
                <a:solidFill>
                  <a:schemeClr val="bg1">
                    <a:lumMod val="50000"/>
                  </a:schemeClr>
                </a:solidFill>
                <a:latin typeface="Avenir Next Regular" charset="0"/>
                <a:ea typeface="Avenir Next Regular" charset="0"/>
                <a:cs typeface="Avenir Next Regular" charset="0"/>
              </a:rPr>
              <a:t>.</a:t>
            </a:r>
            <a:r>
              <a:rPr lang="en-US" sz="1400" smtClean="0">
                <a:solidFill>
                  <a:schemeClr val="bg1">
                    <a:lumMod val="50000"/>
                  </a:schemeClr>
                </a:solidFill>
                <a:latin typeface="Avenir Next Regular" charset="0"/>
                <a:ea typeface="Avenir Next Regular" charset="0"/>
                <a:cs typeface="Avenir Next Regular" charset="0"/>
              </a:rPr>
              <a:t> </a:t>
            </a:r>
            <a:r>
              <a:rPr lang="en-US" sz="1400" dirty="0" smtClean="0">
                <a:solidFill>
                  <a:schemeClr val="bg1">
                    <a:lumMod val="50000"/>
                  </a:schemeClr>
                </a:solidFill>
                <a:latin typeface="Avenir Next Regular" charset="0"/>
                <a:ea typeface="Avenir Next Regular" charset="0"/>
                <a:cs typeface="Avenir Next Regular" charset="0"/>
              </a:rPr>
              <a:t>2018</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1661841927"/>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 name="FigureF-auc_brier_boxes_alongline-nocolors.pdf" descr="FigureF-auc_brier_boxes_alongline-nocolors.pdf"/>
          <p:cNvPicPr>
            <a:picLocks noChangeAspect="1"/>
          </p:cNvPicPr>
          <p:nvPr/>
        </p:nvPicPr>
        <p:blipFill>
          <a:blip r:embed="rId3">
            <a:extLst/>
          </a:blip>
          <a:stretch>
            <a:fillRect/>
          </a:stretch>
        </p:blipFill>
        <p:spPr>
          <a:xfrm>
            <a:off x="-8929" y="2453480"/>
            <a:ext cx="9144001" cy="3859818"/>
          </a:xfrm>
          <a:prstGeom prst="rect">
            <a:avLst/>
          </a:prstGeom>
          <a:ln w="12700">
            <a:miter lim="400000"/>
          </a:ln>
        </p:spPr>
      </p:pic>
      <p:sp>
        <p:nvSpPr>
          <p:cNvPr id="349" name="Model performance &amp; future novelty?"/>
          <p:cNvSpPr>
            <a:spLocks noGrp="1"/>
          </p:cNvSpPr>
          <p:nvPr>
            <p:ph type="title"/>
          </p:nvPr>
        </p:nvSpPr>
        <p:spPr/>
        <p:txBody>
          <a:bodyPr/>
          <a:lstStyle>
            <a:lvl1pPr algn="ctr">
              <a:defRPr b="1">
                <a:latin typeface="+mn-lt"/>
                <a:ea typeface="+mn-ea"/>
                <a:cs typeface="+mn-cs"/>
                <a:sym typeface="Gill Sans"/>
              </a:defRPr>
            </a:lvl1pPr>
          </a:lstStyle>
          <a:p>
            <a:pPr algn="l"/>
            <a:r>
              <a:rPr lang="en-US" b="0" dirty="0" smtClean="0">
                <a:latin typeface="Avenir Next" charset="0"/>
                <a:ea typeface="Avenir Next" charset="0"/>
                <a:cs typeface="Avenir Next" charset="0"/>
              </a:rPr>
              <a:t>Model performance &amp; future novelty</a:t>
            </a:r>
            <a:endParaRPr lang="en-US" b="0" dirty="0">
              <a:latin typeface="Avenir Next" charset="0"/>
              <a:ea typeface="Avenir Next" charset="0"/>
              <a:cs typeface="Avenir Next" charset="0"/>
            </a:endParaRPr>
          </a:p>
        </p:txBody>
      </p:sp>
      <p:sp>
        <p:nvSpPr>
          <p:cNvPr id="350" name="Rectangle"/>
          <p:cNvSpPr/>
          <p:nvPr/>
        </p:nvSpPr>
        <p:spPr>
          <a:xfrm>
            <a:off x="3373703" y="3089767"/>
            <a:ext cx="645421" cy="272284"/>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51" name="Rectangle"/>
          <p:cNvSpPr/>
          <p:nvPr/>
        </p:nvSpPr>
        <p:spPr>
          <a:xfrm>
            <a:off x="7964708" y="3156716"/>
            <a:ext cx="645421" cy="272285"/>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52" name="Rectangle"/>
          <p:cNvSpPr/>
          <p:nvPr/>
        </p:nvSpPr>
        <p:spPr>
          <a:xfrm>
            <a:off x="7964708" y="3089767"/>
            <a:ext cx="645421" cy="272284"/>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53" name="Discrimination"/>
          <p:cNvSpPr/>
          <p:nvPr/>
        </p:nvSpPr>
        <p:spPr>
          <a:xfrm>
            <a:off x="1127571" y="1883905"/>
            <a:ext cx="2497287" cy="40235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90000"/>
              </a:lnSpc>
              <a:defRPr sz="3300" b="1" cap="all"/>
            </a:lvl1pPr>
          </a:lstStyle>
          <a:p>
            <a:r>
              <a:rPr sz="2320" b="0" dirty="0">
                <a:latin typeface="Avenir Next Regular" charset="0"/>
              </a:rPr>
              <a:t>Discrimination</a:t>
            </a:r>
          </a:p>
        </p:txBody>
      </p:sp>
      <p:sp>
        <p:nvSpPr>
          <p:cNvPr id="354" name="calibration"/>
          <p:cNvSpPr/>
          <p:nvPr/>
        </p:nvSpPr>
        <p:spPr>
          <a:xfrm>
            <a:off x="6070009" y="1883905"/>
            <a:ext cx="2009974" cy="40235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90000"/>
              </a:lnSpc>
              <a:defRPr sz="3300" b="1" cap="all"/>
            </a:lvl1pPr>
          </a:lstStyle>
          <a:p>
            <a:r>
              <a:rPr sz="2320" b="0" dirty="0">
                <a:latin typeface="Avenir Next Regular" charset="0"/>
              </a:rPr>
              <a:t>calibration</a:t>
            </a:r>
          </a:p>
        </p:txBody>
      </p:sp>
      <p:sp>
        <p:nvSpPr>
          <p:cNvPr id="10" name="TextBox 9"/>
          <p:cNvSpPr txBox="1">
            <a:spLocks noChangeArrowheads="1"/>
          </p:cNvSpPr>
          <p:nvPr/>
        </p:nvSpPr>
        <p:spPr bwMode="auto">
          <a:xfrm>
            <a:off x="5949387" y="6591726"/>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Fitzpatrick, Blois, et </a:t>
            </a:r>
            <a:r>
              <a:rPr lang="en-US" sz="1400" dirty="0">
                <a:solidFill>
                  <a:schemeClr val="bg1">
                    <a:lumMod val="50000"/>
                  </a:schemeClr>
                </a:solidFill>
                <a:latin typeface="Avenir Next Regular" charset="0"/>
                <a:ea typeface="Avenir Next Regular" charset="0"/>
                <a:cs typeface="Avenir Next Regular" charset="0"/>
              </a:rPr>
              <a:t>al</a:t>
            </a:r>
            <a:r>
              <a:rPr lang="en-US" sz="1400">
                <a:solidFill>
                  <a:schemeClr val="bg1">
                    <a:lumMod val="50000"/>
                  </a:schemeClr>
                </a:solidFill>
                <a:latin typeface="Avenir Next Regular" charset="0"/>
                <a:ea typeface="Avenir Next Regular" charset="0"/>
                <a:cs typeface="Avenir Next Regular" charset="0"/>
              </a:rPr>
              <a:t>.</a:t>
            </a:r>
            <a:r>
              <a:rPr lang="en-US" sz="1400" smtClean="0">
                <a:solidFill>
                  <a:schemeClr val="bg1">
                    <a:lumMod val="50000"/>
                  </a:schemeClr>
                </a:solidFill>
                <a:latin typeface="Avenir Next Regular" charset="0"/>
                <a:ea typeface="Avenir Next Regular" charset="0"/>
                <a:cs typeface="Avenir Next Regular" charset="0"/>
              </a:rPr>
              <a:t> </a:t>
            </a:r>
            <a:r>
              <a:rPr lang="en-US" sz="1400" dirty="0" smtClean="0">
                <a:solidFill>
                  <a:schemeClr val="bg1">
                    <a:lumMod val="50000"/>
                  </a:schemeClr>
                </a:solidFill>
                <a:latin typeface="Avenir Next Regular" charset="0"/>
                <a:ea typeface="Avenir Next Regular" charset="0"/>
                <a:cs typeface="Avenir Next Regular" charset="0"/>
              </a:rPr>
              <a:t>2018</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404954207"/>
      </p:ext>
    </p:extLst>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Model performance &amp; future novelty?"/>
          <p:cNvSpPr>
            <a:spLocks noGrp="1"/>
          </p:cNvSpPr>
          <p:nvPr>
            <p:ph type="title"/>
          </p:nvPr>
        </p:nvSpPr>
        <p:spPr>
          <a:prstGeom prst="rect">
            <a:avLst/>
          </a:prstGeom>
        </p:spPr>
        <p:txBody>
          <a:bodyPr/>
          <a:lstStyle>
            <a:lvl1pPr algn="ctr">
              <a:defRPr b="1">
                <a:latin typeface="+mn-lt"/>
                <a:ea typeface="+mn-ea"/>
                <a:cs typeface="+mn-cs"/>
                <a:sym typeface="Gill Sans"/>
              </a:defRPr>
            </a:lvl1pPr>
          </a:lstStyle>
          <a:p>
            <a:pPr algn="l"/>
            <a:r>
              <a:rPr b="0" dirty="0">
                <a:latin typeface="Avenir Next Regular" charset="0"/>
              </a:rPr>
              <a:t>Model performance &amp; future </a:t>
            </a:r>
            <a:r>
              <a:rPr b="0" dirty="0" smtClean="0">
                <a:latin typeface="Avenir Next Regular" charset="0"/>
              </a:rPr>
              <a:t>novelty</a:t>
            </a:r>
            <a:endParaRPr b="0" dirty="0">
              <a:latin typeface="Avenir Next Regular" charset="0"/>
            </a:endParaRPr>
          </a:p>
        </p:txBody>
      </p:sp>
      <p:sp>
        <p:nvSpPr>
          <p:cNvPr id="359" name="Rectangle"/>
          <p:cNvSpPr/>
          <p:nvPr/>
        </p:nvSpPr>
        <p:spPr>
          <a:xfrm>
            <a:off x="3373703" y="3089767"/>
            <a:ext cx="645421" cy="272284"/>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60" name="Rectangle"/>
          <p:cNvSpPr/>
          <p:nvPr/>
        </p:nvSpPr>
        <p:spPr>
          <a:xfrm>
            <a:off x="7964708" y="3156716"/>
            <a:ext cx="645421" cy="272285"/>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61" name="Rectangle"/>
          <p:cNvSpPr/>
          <p:nvPr/>
        </p:nvSpPr>
        <p:spPr>
          <a:xfrm>
            <a:off x="7964708" y="2317337"/>
            <a:ext cx="645421" cy="272285"/>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62" name="Rectangle"/>
          <p:cNvSpPr/>
          <p:nvPr/>
        </p:nvSpPr>
        <p:spPr>
          <a:xfrm>
            <a:off x="3373703" y="2317337"/>
            <a:ext cx="645421" cy="272285"/>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63" name="Rectangle"/>
          <p:cNvSpPr/>
          <p:nvPr/>
        </p:nvSpPr>
        <p:spPr>
          <a:xfrm>
            <a:off x="7964708" y="3089767"/>
            <a:ext cx="645421" cy="272284"/>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64" name="Rectangle"/>
          <p:cNvSpPr/>
          <p:nvPr/>
        </p:nvSpPr>
        <p:spPr>
          <a:xfrm>
            <a:off x="7964708" y="2317337"/>
            <a:ext cx="645421" cy="272285"/>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65" name="Discrimination"/>
          <p:cNvSpPr/>
          <p:nvPr/>
        </p:nvSpPr>
        <p:spPr>
          <a:xfrm>
            <a:off x="1127571" y="1883905"/>
            <a:ext cx="2497287" cy="40235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90000"/>
              </a:lnSpc>
              <a:defRPr sz="3300" b="1" cap="all"/>
            </a:lvl1pPr>
          </a:lstStyle>
          <a:p>
            <a:r>
              <a:rPr sz="2320" b="0" dirty="0">
                <a:latin typeface="Avenir Next Regular" charset="0"/>
              </a:rPr>
              <a:t>Discrimination</a:t>
            </a:r>
          </a:p>
        </p:txBody>
      </p:sp>
      <p:sp>
        <p:nvSpPr>
          <p:cNvPr id="366" name="calibration"/>
          <p:cNvSpPr/>
          <p:nvPr/>
        </p:nvSpPr>
        <p:spPr>
          <a:xfrm>
            <a:off x="6070009" y="1883905"/>
            <a:ext cx="2009974" cy="40235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90000"/>
              </a:lnSpc>
              <a:defRPr sz="3300" b="1" cap="all"/>
            </a:lvl1pPr>
          </a:lstStyle>
          <a:p>
            <a:r>
              <a:rPr sz="2320" b="0" dirty="0">
                <a:latin typeface="Avenir Next Regular" charset="0"/>
              </a:rPr>
              <a:t>calibration</a:t>
            </a:r>
          </a:p>
        </p:txBody>
      </p:sp>
      <p:pic>
        <p:nvPicPr>
          <p:cNvPr id="367" name="FigureF-auc_brier_boxes_alongline-.pdf" descr="FigureF-auc_brier_boxes_alongline-.pdf"/>
          <p:cNvPicPr>
            <a:picLocks noChangeAspect="1"/>
          </p:cNvPicPr>
          <p:nvPr/>
        </p:nvPicPr>
        <p:blipFill>
          <a:blip r:embed="rId3">
            <a:extLst/>
          </a:blip>
          <a:stretch>
            <a:fillRect/>
          </a:stretch>
        </p:blipFill>
        <p:spPr>
          <a:xfrm>
            <a:off x="-8930" y="2452334"/>
            <a:ext cx="9144000" cy="3859819"/>
          </a:xfrm>
          <a:prstGeom prst="rect">
            <a:avLst/>
          </a:prstGeom>
          <a:ln w="12700">
            <a:miter lim="400000"/>
          </a:ln>
        </p:spPr>
      </p:pic>
      <p:sp>
        <p:nvSpPr>
          <p:cNvPr id="13" name="TextBox 12"/>
          <p:cNvSpPr txBox="1">
            <a:spLocks noChangeArrowheads="1"/>
          </p:cNvSpPr>
          <p:nvPr/>
        </p:nvSpPr>
        <p:spPr bwMode="auto">
          <a:xfrm>
            <a:off x="5949387" y="6591726"/>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Fitzpatrick, Blois, et </a:t>
            </a:r>
            <a:r>
              <a:rPr lang="en-US" sz="1400" dirty="0">
                <a:solidFill>
                  <a:schemeClr val="bg1">
                    <a:lumMod val="50000"/>
                  </a:schemeClr>
                </a:solidFill>
                <a:latin typeface="Avenir Next Regular" charset="0"/>
                <a:ea typeface="Avenir Next Regular" charset="0"/>
                <a:cs typeface="Avenir Next Regular" charset="0"/>
              </a:rPr>
              <a:t>al</a:t>
            </a:r>
            <a:r>
              <a:rPr lang="en-US" sz="1400">
                <a:solidFill>
                  <a:schemeClr val="bg1">
                    <a:lumMod val="50000"/>
                  </a:schemeClr>
                </a:solidFill>
                <a:latin typeface="Avenir Next Regular" charset="0"/>
                <a:ea typeface="Avenir Next Regular" charset="0"/>
                <a:cs typeface="Avenir Next Regular" charset="0"/>
              </a:rPr>
              <a:t>.</a:t>
            </a:r>
            <a:r>
              <a:rPr lang="en-US" sz="1400" smtClean="0">
                <a:solidFill>
                  <a:schemeClr val="bg1">
                    <a:lumMod val="50000"/>
                  </a:schemeClr>
                </a:solidFill>
                <a:latin typeface="Avenir Next Regular" charset="0"/>
                <a:ea typeface="Avenir Next Regular" charset="0"/>
                <a:cs typeface="Avenir Next Regular" charset="0"/>
              </a:rPr>
              <a:t> </a:t>
            </a:r>
            <a:r>
              <a:rPr lang="en-US" sz="1400" dirty="0" smtClean="0">
                <a:solidFill>
                  <a:schemeClr val="bg1">
                    <a:lumMod val="50000"/>
                  </a:schemeClr>
                </a:solidFill>
                <a:latin typeface="Avenir Next Regular" charset="0"/>
                <a:ea typeface="Avenir Next Regular" charset="0"/>
                <a:cs typeface="Avenir Next Regular" charset="0"/>
              </a:rPr>
              <a:t>2018</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1477575883"/>
      </p:ext>
    </p:extLst>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Model performance &amp; Future Novelty"/>
          <p:cNvSpPr>
            <a:spLocks noGrp="1"/>
          </p:cNvSpPr>
          <p:nvPr>
            <p:ph type="title"/>
          </p:nvPr>
        </p:nvSpPr>
        <p:spPr>
          <a:prstGeom prst="rect">
            <a:avLst/>
          </a:prstGeom>
        </p:spPr>
        <p:txBody>
          <a:bodyPr/>
          <a:lstStyle>
            <a:lvl1pPr algn="ctr">
              <a:defRPr b="1">
                <a:latin typeface="+mn-lt"/>
                <a:ea typeface="+mn-ea"/>
                <a:cs typeface="+mn-cs"/>
                <a:sym typeface="Gill Sans"/>
              </a:defRPr>
            </a:lvl1pPr>
          </a:lstStyle>
          <a:p>
            <a:pPr algn="l"/>
            <a:r>
              <a:rPr b="0" dirty="0">
                <a:latin typeface="Avenir Next Regular" charset="0"/>
              </a:rPr>
              <a:t>Model performance &amp; </a:t>
            </a:r>
            <a:r>
              <a:rPr lang="en-US" b="0" dirty="0" smtClean="0">
                <a:latin typeface="Avenir Next Regular" charset="0"/>
              </a:rPr>
              <a:t>f</a:t>
            </a:r>
            <a:r>
              <a:rPr b="0" dirty="0" smtClean="0">
                <a:latin typeface="Avenir Next Regular" charset="0"/>
              </a:rPr>
              <a:t>uture </a:t>
            </a:r>
            <a:r>
              <a:rPr lang="en-US" b="0" dirty="0" smtClean="0">
                <a:latin typeface="Avenir Next Regular" charset="0"/>
              </a:rPr>
              <a:t>n</a:t>
            </a:r>
            <a:r>
              <a:rPr b="0" dirty="0" smtClean="0">
                <a:latin typeface="Avenir Next Regular" charset="0"/>
              </a:rPr>
              <a:t>ovelty</a:t>
            </a:r>
            <a:endParaRPr b="0" dirty="0">
              <a:latin typeface="Avenir Next Regular" charset="0"/>
            </a:endParaRPr>
          </a:p>
        </p:txBody>
      </p:sp>
      <p:sp>
        <p:nvSpPr>
          <p:cNvPr id="382" name="Rectangle"/>
          <p:cNvSpPr/>
          <p:nvPr/>
        </p:nvSpPr>
        <p:spPr>
          <a:xfrm>
            <a:off x="3373703" y="3089767"/>
            <a:ext cx="645421" cy="272284"/>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83" name="Rectangle"/>
          <p:cNvSpPr/>
          <p:nvPr/>
        </p:nvSpPr>
        <p:spPr>
          <a:xfrm>
            <a:off x="7964708" y="3156716"/>
            <a:ext cx="645421" cy="272285"/>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84" name="Rectangle"/>
          <p:cNvSpPr/>
          <p:nvPr/>
        </p:nvSpPr>
        <p:spPr>
          <a:xfrm>
            <a:off x="7964708" y="2317337"/>
            <a:ext cx="645421" cy="272285"/>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sp>
        <p:nvSpPr>
          <p:cNvPr id="385" name="Rectangle"/>
          <p:cNvSpPr/>
          <p:nvPr/>
        </p:nvSpPr>
        <p:spPr>
          <a:xfrm>
            <a:off x="3373703" y="2317337"/>
            <a:ext cx="645421" cy="272285"/>
          </a:xfrm>
          <a:prstGeom prst="rect">
            <a:avLst/>
          </a:prstGeom>
          <a:solidFill>
            <a:srgbClr val="FFFFFF"/>
          </a:solidFill>
          <a:ln w="12700">
            <a:miter lim="400000"/>
          </a:ln>
        </p:spPr>
        <p:txBody>
          <a:bodyPr lIns="35719" tIns="35719" rIns="35719" bIns="35719" anchor="ctr"/>
          <a:lstStyle/>
          <a:p>
            <a:pPr>
              <a:defRPr sz="3000">
                <a:solidFill>
                  <a:srgbClr val="FFFFFF"/>
                </a:solidFill>
                <a:effectLst>
                  <a:outerShdw blurRad="25400" dist="12700" dir="5400000" rotWithShape="0">
                    <a:srgbClr val="000000">
                      <a:alpha val="50000"/>
                    </a:srgbClr>
                  </a:outerShdw>
                </a:effectLst>
              </a:defRPr>
            </a:pPr>
            <a:endParaRPr sz="2109" dirty="0">
              <a:latin typeface="Avenir Next Regular" charset="0"/>
            </a:endParaRPr>
          </a:p>
        </p:txBody>
      </p:sp>
      <p:pic>
        <p:nvPicPr>
          <p:cNvPr id="386" name="aucBoxplots.pdf" descr="aucBoxplots.pdf"/>
          <p:cNvPicPr>
            <a:picLocks noChangeAspect="1"/>
          </p:cNvPicPr>
          <p:nvPr/>
        </p:nvPicPr>
        <p:blipFill>
          <a:blip r:embed="rId3">
            <a:extLst/>
          </a:blip>
          <a:stretch>
            <a:fillRect/>
          </a:stretch>
        </p:blipFill>
        <p:spPr>
          <a:xfrm>
            <a:off x="43478" y="2652117"/>
            <a:ext cx="4500563" cy="3000375"/>
          </a:xfrm>
          <a:prstGeom prst="rect">
            <a:avLst/>
          </a:prstGeom>
          <a:ln w="12700">
            <a:miter lim="400000"/>
          </a:ln>
        </p:spPr>
      </p:pic>
      <p:pic>
        <p:nvPicPr>
          <p:cNvPr id="387" name="brierBoxplots.pdf" descr="brierBoxplots.pdf"/>
          <p:cNvPicPr>
            <a:picLocks noChangeAspect="1"/>
          </p:cNvPicPr>
          <p:nvPr/>
        </p:nvPicPr>
        <p:blipFill>
          <a:blip r:embed="rId4">
            <a:extLst/>
          </a:blip>
          <a:srcRect/>
          <a:stretch>
            <a:fillRect/>
          </a:stretch>
        </p:blipFill>
        <p:spPr>
          <a:xfrm>
            <a:off x="4607071" y="2652117"/>
            <a:ext cx="4500563" cy="3000375"/>
          </a:xfrm>
          <a:prstGeom prst="rect">
            <a:avLst/>
          </a:prstGeom>
          <a:ln w="12700">
            <a:miter lim="400000"/>
          </a:ln>
        </p:spPr>
      </p:pic>
      <p:sp>
        <p:nvSpPr>
          <p:cNvPr id="12" name="Discrimination"/>
          <p:cNvSpPr/>
          <p:nvPr/>
        </p:nvSpPr>
        <p:spPr>
          <a:xfrm>
            <a:off x="1127571" y="1883905"/>
            <a:ext cx="2497287" cy="40235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90000"/>
              </a:lnSpc>
              <a:defRPr sz="3300" b="1" cap="all"/>
            </a:lvl1pPr>
          </a:lstStyle>
          <a:p>
            <a:r>
              <a:rPr sz="2320" b="0" dirty="0">
                <a:latin typeface="Avenir Next Regular" charset="0"/>
              </a:rPr>
              <a:t>Discrimination</a:t>
            </a:r>
          </a:p>
        </p:txBody>
      </p:sp>
      <p:sp>
        <p:nvSpPr>
          <p:cNvPr id="13" name="calibration"/>
          <p:cNvSpPr/>
          <p:nvPr/>
        </p:nvSpPr>
        <p:spPr>
          <a:xfrm>
            <a:off x="6070009" y="1883905"/>
            <a:ext cx="2009974" cy="40235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lnSpc>
                <a:spcPct val="90000"/>
              </a:lnSpc>
              <a:defRPr sz="3300" b="1" cap="all"/>
            </a:lvl1pPr>
          </a:lstStyle>
          <a:p>
            <a:r>
              <a:rPr sz="2320" b="0" dirty="0">
                <a:latin typeface="Avenir Next Regular" charset="0"/>
              </a:rPr>
              <a:t>calibration</a:t>
            </a:r>
          </a:p>
        </p:txBody>
      </p:sp>
      <p:sp>
        <p:nvSpPr>
          <p:cNvPr id="14" name="TextBox 13"/>
          <p:cNvSpPr txBox="1">
            <a:spLocks noChangeArrowheads="1"/>
          </p:cNvSpPr>
          <p:nvPr/>
        </p:nvSpPr>
        <p:spPr bwMode="auto">
          <a:xfrm>
            <a:off x="5949387" y="6591726"/>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Fitzpatrick, Blois, et </a:t>
            </a:r>
            <a:r>
              <a:rPr lang="en-US" sz="1400" dirty="0">
                <a:solidFill>
                  <a:schemeClr val="bg1">
                    <a:lumMod val="50000"/>
                  </a:schemeClr>
                </a:solidFill>
                <a:latin typeface="Avenir Next Regular" charset="0"/>
                <a:ea typeface="Avenir Next Regular" charset="0"/>
                <a:cs typeface="Avenir Next Regular" charset="0"/>
              </a:rPr>
              <a:t>al</a:t>
            </a:r>
            <a:r>
              <a:rPr lang="en-US" sz="1400">
                <a:solidFill>
                  <a:schemeClr val="bg1">
                    <a:lumMod val="50000"/>
                  </a:schemeClr>
                </a:solidFill>
                <a:latin typeface="Avenir Next Regular" charset="0"/>
                <a:ea typeface="Avenir Next Regular" charset="0"/>
                <a:cs typeface="Avenir Next Regular" charset="0"/>
              </a:rPr>
              <a:t>.</a:t>
            </a:r>
            <a:r>
              <a:rPr lang="en-US" sz="1400" smtClean="0">
                <a:solidFill>
                  <a:schemeClr val="bg1">
                    <a:lumMod val="50000"/>
                  </a:schemeClr>
                </a:solidFill>
                <a:latin typeface="Avenir Next Regular" charset="0"/>
                <a:ea typeface="Avenir Next Regular" charset="0"/>
                <a:cs typeface="Avenir Next Regular" charset="0"/>
              </a:rPr>
              <a:t> </a:t>
            </a:r>
            <a:r>
              <a:rPr lang="en-US" sz="1400" dirty="0" smtClean="0">
                <a:solidFill>
                  <a:schemeClr val="bg1">
                    <a:lumMod val="50000"/>
                  </a:schemeClr>
                </a:solidFill>
                <a:latin typeface="Avenir Next Regular" charset="0"/>
                <a:ea typeface="Avenir Next Regular" charset="0"/>
                <a:cs typeface="Avenir Next Regular" charset="0"/>
              </a:rPr>
              <a:t>2018</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1427769683"/>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Fossil pollen: proxy for vegetation of eastern North America over the past 21,000 years</a:t>
            </a:r>
            <a:endParaRPr lang="en-US" dirty="0"/>
          </a:p>
        </p:txBody>
      </p:sp>
      <p:sp>
        <p:nvSpPr>
          <p:cNvPr id="4" name="TextBox 3"/>
          <p:cNvSpPr txBox="1"/>
          <p:nvPr/>
        </p:nvSpPr>
        <p:spPr>
          <a:xfrm>
            <a:off x="5122111" y="2974731"/>
            <a:ext cx="1080419" cy="646331"/>
          </a:xfrm>
          <a:prstGeom prst="rect">
            <a:avLst/>
          </a:prstGeom>
          <a:noFill/>
        </p:spPr>
        <p:txBody>
          <a:bodyPr wrap="none" rtlCol="0">
            <a:spAutoFit/>
          </a:bodyPr>
          <a:lstStyle/>
          <a:p>
            <a:pPr algn="ctr"/>
            <a:r>
              <a:rPr lang="en-US" dirty="0" err="1" smtClean="0">
                <a:latin typeface="Avenir Next Regular" charset="0"/>
              </a:rPr>
              <a:t>Quercus</a:t>
            </a:r>
            <a:endParaRPr lang="en-US" dirty="0" smtClean="0">
              <a:latin typeface="Avenir Next Regular" charset="0"/>
            </a:endParaRPr>
          </a:p>
          <a:p>
            <a:pPr algn="ctr"/>
            <a:r>
              <a:rPr lang="en-US" dirty="0" smtClean="0">
                <a:latin typeface="Avenir Next Regular" charset="0"/>
              </a:rPr>
              <a:t>(oak)</a:t>
            </a:r>
            <a:endParaRPr lang="en-US" dirty="0">
              <a:latin typeface="Avenir Next Regular" charset="0"/>
            </a:endParaRPr>
          </a:p>
        </p:txBody>
      </p:sp>
      <p:sp>
        <p:nvSpPr>
          <p:cNvPr id="5" name="TextBox 4"/>
          <p:cNvSpPr txBox="1"/>
          <p:nvPr/>
        </p:nvSpPr>
        <p:spPr>
          <a:xfrm>
            <a:off x="601983" y="5638517"/>
            <a:ext cx="1031239" cy="646331"/>
          </a:xfrm>
          <a:prstGeom prst="rect">
            <a:avLst/>
          </a:prstGeom>
          <a:noFill/>
        </p:spPr>
        <p:txBody>
          <a:bodyPr wrap="none" rtlCol="0">
            <a:spAutoFit/>
          </a:bodyPr>
          <a:lstStyle/>
          <a:p>
            <a:pPr algn="ctr"/>
            <a:r>
              <a:rPr lang="en-US" dirty="0" err="1" smtClean="0">
                <a:latin typeface="Avenir Next Regular" charset="0"/>
              </a:rPr>
              <a:t>Picea</a:t>
            </a:r>
            <a:endParaRPr lang="en-US" dirty="0" smtClean="0">
              <a:latin typeface="Avenir Next Regular" charset="0"/>
            </a:endParaRPr>
          </a:p>
          <a:p>
            <a:pPr algn="ctr"/>
            <a:r>
              <a:rPr lang="en-US" dirty="0" smtClean="0">
                <a:latin typeface="Avenir Next Regular" charset="0"/>
              </a:rPr>
              <a:t>(spruce)</a:t>
            </a:r>
            <a:endParaRPr lang="en-US" dirty="0">
              <a:latin typeface="Avenir Next Regular" charset="0"/>
            </a:endParaRPr>
          </a:p>
        </p:txBody>
      </p:sp>
      <p:sp>
        <p:nvSpPr>
          <p:cNvPr id="6" name="TextBox 5"/>
          <p:cNvSpPr txBox="1"/>
          <p:nvPr/>
        </p:nvSpPr>
        <p:spPr>
          <a:xfrm>
            <a:off x="1334597" y="2824853"/>
            <a:ext cx="865943" cy="646331"/>
          </a:xfrm>
          <a:prstGeom prst="rect">
            <a:avLst/>
          </a:prstGeom>
          <a:noFill/>
        </p:spPr>
        <p:txBody>
          <a:bodyPr wrap="none" rtlCol="0">
            <a:spAutoFit/>
          </a:bodyPr>
          <a:lstStyle/>
          <a:p>
            <a:pPr algn="ctr"/>
            <a:r>
              <a:rPr lang="en-US" dirty="0" err="1" smtClean="0">
                <a:latin typeface="Avenir Next Regular" charset="0"/>
              </a:rPr>
              <a:t>Alnus</a:t>
            </a:r>
            <a:endParaRPr lang="en-US" dirty="0" smtClean="0">
              <a:latin typeface="Avenir Next Regular" charset="0"/>
            </a:endParaRPr>
          </a:p>
          <a:p>
            <a:pPr algn="ctr"/>
            <a:r>
              <a:rPr lang="en-US" dirty="0" smtClean="0">
                <a:latin typeface="Avenir Next Regular" charset="0"/>
              </a:rPr>
              <a:t>(alder)</a:t>
            </a:r>
            <a:endParaRPr lang="en-US" dirty="0">
              <a:latin typeface="Avenir Next Regular" charset="0"/>
            </a:endParaRPr>
          </a:p>
        </p:txBody>
      </p:sp>
      <p:sp>
        <p:nvSpPr>
          <p:cNvPr id="7" name="TextBox 6"/>
          <p:cNvSpPr txBox="1"/>
          <p:nvPr/>
        </p:nvSpPr>
        <p:spPr>
          <a:xfrm>
            <a:off x="7456943" y="3971398"/>
            <a:ext cx="862411" cy="646331"/>
          </a:xfrm>
          <a:prstGeom prst="rect">
            <a:avLst/>
          </a:prstGeom>
          <a:noFill/>
        </p:spPr>
        <p:txBody>
          <a:bodyPr wrap="none" rtlCol="0">
            <a:spAutoFit/>
          </a:bodyPr>
          <a:lstStyle/>
          <a:p>
            <a:pPr algn="ctr"/>
            <a:r>
              <a:rPr lang="en-US" dirty="0" err="1" smtClean="0">
                <a:latin typeface="Avenir Next Regular" charset="0"/>
              </a:rPr>
              <a:t>Ulmus</a:t>
            </a:r>
            <a:endParaRPr lang="en-US" dirty="0" smtClean="0">
              <a:latin typeface="Avenir Next Regular" charset="0"/>
            </a:endParaRPr>
          </a:p>
          <a:p>
            <a:pPr algn="ctr"/>
            <a:r>
              <a:rPr lang="en-US" dirty="0" smtClean="0">
                <a:latin typeface="Avenir Next Regular" charset="0"/>
              </a:rPr>
              <a:t>(elm)</a:t>
            </a:r>
            <a:endParaRPr lang="en-US" dirty="0">
              <a:latin typeface="Avenir Next Regular" charset="0"/>
            </a:endParaRPr>
          </a:p>
        </p:txBody>
      </p:sp>
      <p:sp>
        <p:nvSpPr>
          <p:cNvPr id="8" name="TextBox 7"/>
          <p:cNvSpPr txBox="1"/>
          <p:nvPr/>
        </p:nvSpPr>
        <p:spPr>
          <a:xfrm>
            <a:off x="5645401" y="5850823"/>
            <a:ext cx="1050672" cy="646331"/>
          </a:xfrm>
          <a:prstGeom prst="rect">
            <a:avLst/>
          </a:prstGeom>
          <a:noFill/>
        </p:spPr>
        <p:txBody>
          <a:bodyPr wrap="none" rtlCol="0">
            <a:spAutoFit/>
          </a:bodyPr>
          <a:lstStyle/>
          <a:p>
            <a:pPr algn="ctr"/>
            <a:r>
              <a:rPr lang="en-US" dirty="0" err="1" smtClean="0">
                <a:latin typeface="Avenir Next Regular" charset="0"/>
              </a:rPr>
              <a:t>Fraxinus</a:t>
            </a:r>
            <a:endParaRPr lang="en-US" dirty="0" smtClean="0">
              <a:latin typeface="Avenir Next Regular" charset="0"/>
            </a:endParaRPr>
          </a:p>
          <a:p>
            <a:pPr algn="ctr"/>
            <a:r>
              <a:rPr lang="en-US" dirty="0" smtClean="0">
                <a:latin typeface="Avenir Next Regular" charset="0"/>
              </a:rPr>
              <a:t>(ash)</a:t>
            </a:r>
            <a:endParaRPr lang="en-US" dirty="0">
              <a:latin typeface="Avenir Next Regular" charset="0"/>
            </a:endParaRPr>
          </a:p>
        </p:txBody>
      </p:sp>
      <p:sp>
        <p:nvSpPr>
          <p:cNvPr id="9" name="TextBox 8"/>
          <p:cNvSpPr txBox="1"/>
          <p:nvPr/>
        </p:nvSpPr>
        <p:spPr>
          <a:xfrm>
            <a:off x="3439524" y="5449829"/>
            <a:ext cx="792205" cy="646331"/>
          </a:xfrm>
          <a:prstGeom prst="rect">
            <a:avLst/>
          </a:prstGeom>
          <a:noFill/>
        </p:spPr>
        <p:txBody>
          <a:bodyPr wrap="none" rtlCol="0">
            <a:spAutoFit/>
          </a:bodyPr>
          <a:lstStyle/>
          <a:p>
            <a:pPr algn="ctr"/>
            <a:r>
              <a:rPr lang="en-US" dirty="0" err="1" smtClean="0">
                <a:latin typeface="Avenir Next Regular" charset="0"/>
              </a:rPr>
              <a:t>Pinus</a:t>
            </a:r>
            <a:endParaRPr lang="en-US" dirty="0" smtClean="0">
              <a:latin typeface="Avenir Next Regular" charset="0"/>
            </a:endParaRPr>
          </a:p>
          <a:p>
            <a:pPr algn="ctr"/>
            <a:r>
              <a:rPr lang="en-US" dirty="0" smtClean="0">
                <a:latin typeface="Avenir Next Regular" charset="0"/>
              </a:rPr>
              <a:t>(pine)</a:t>
            </a:r>
            <a:endParaRPr lang="en-US" dirty="0">
              <a:latin typeface="Avenir Next Regular" charset="0"/>
            </a:endParaRPr>
          </a:p>
        </p:txBody>
      </p:sp>
      <p:pic>
        <p:nvPicPr>
          <p:cNvPr id="10" name="Picture 9" descr="180px-Picea_glauca_Fairbanks.jpg"/>
          <p:cNvPicPr>
            <a:picLocks noChangeAspect="1"/>
          </p:cNvPicPr>
          <p:nvPr/>
        </p:nvPicPr>
        <p:blipFill>
          <a:blip r:embed="rId3"/>
          <a:stretch>
            <a:fillRect/>
          </a:stretch>
        </p:blipFill>
        <p:spPr>
          <a:xfrm>
            <a:off x="566190" y="3988743"/>
            <a:ext cx="1235277" cy="1647036"/>
          </a:xfrm>
          <a:prstGeom prst="rect">
            <a:avLst/>
          </a:prstGeom>
          <a:ln>
            <a:solidFill>
              <a:schemeClr val="tx1"/>
            </a:solidFill>
          </a:ln>
        </p:spPr>
      </p:pic>
      <p:pic>
        <p:nvPicPr>
          <p:cNvPr id="11" name="Picture 10" descr="217px-Img_ulmus_americana_2209.jpg"/>
          <p:cNvPicPr>
            <a:picLocks noChangeAspect="1"/>
          </p:cNvPicPr>
          <p:nvPr/>
        </p:nvPicPr>
        <p:blipFill>
          <a:blip r:embed="rId4"/>
          <a:stretch>
            <a:fillRect/>
          </a:stretch>
        </p:blipFill>
        <p:spPr>
          <a:xfrm>
            <a:off x="7004677" y="1910769"/>
            <a:ext cx="1878834" cy="2077973"/>
          </a:xfrm>
          <a:prstGeom prst="rect">
            <a:avLst/>
          </a:prstGeom>
          <a:ln>
            <a:solidFill>
              <a:schemeClr val="tx1"/>
            </a:solidFill>
          </a:ln>
        </p:spPr>
      </p:pic>
      <p:pic>
        <p:nvPicPr>
          <p:cNvPr id="12" name="Picture 11" descr="320px-Alnus-viridis-leaves.JPG"/>
          <p:cNvPicPr>
            <a:picLocks noChangeAspect="1"/>
          </p:cNvPicPr>
          <p:nvPr/>
        </p:nvPicPr>
        <p:blipFill>
          <a:blip r:embed="rId5"/>
          <a:stretch>
            <a:fillRect/>
          </a:stretch>
        </p:blipFill>
        <p:spPr>
          <a:xfrm>
            <a:off x="954262" y="1607545"/>
            <a:ext cx="1694410" cy="1217857"/>
          </a:xfrm>
          <a:prstGeom prst="rect">
            <a:avLst/>
          </a:prstGeom>
          <a:ln>
            <a:solidFill>
              <a:schemeClr val="tx1"/>
            </a:solidFill>
          </a:ln>
        </p:spPr>
      </p:pic>
      <p:pic>
        <p:nvPicPr>
          <p:cNvPr id="13" name="Picture 12" descr="Fraxinus pennsylvanica.jpg"/>
          <p:cNvPicPr>
            <a:picLocks noChangeAspect="1"/>
          </p:cNvPicPr>
          <p:nvPr/>
        </p:nvPicPr>
        <p:blipFill>
          <a:blip r:embed="rId6"/>
          <a:stretch>
            <a:fillRect/>
          </a:stretch>
        </p:blipFill>
        <p:spPr>
          <a:xfrm>
            <a:off x="5353839" y="4617729"/>
            <a:ext cx="1633796" cy="1225347"/>
          </a:xfrm>
          <a:prstGeom prst="rect">
            <a:avLst/>
          </a:prstGeom>
          <a:ln>
            <a:solidFill>
              <a:schemeClr val="tx1"/>
            </a:solidFill>
          </a:ln>
        </p:spPr>
      </p:pic>
      <p:pic>
        <p:nvPicPr>
          <p:cNvPr id="14" name="Picture 13" descr="pinus.jpg"/>
          <p:cNvPicPr>
            <a:picLocks noChangeAspect="1"/>
          </p:cNvPicPr>
          <p:nvPr/>
        </p:nvPicPr>
        <p:blipFill>
          <a:blip r:embed="rId7"/>
          <a:stretch>
            <a:fillRect/>
          </a:stretch>
        </p:blipFill>
        <p:spPr>
          <a:xfrm>
            <a:off x="3020615" y="3368801"/>
            <a:ext cx="1551385" cy="2075695"/>
          </a:xfrm>
          <a:prstGeom prst="rect">
            <a:avLst/>
          </a:prstGeom>
          <a:ln>
            <a:solidFill>
              <a:schemeClr val="tx1"/>
            </a:solidFill>
          </a:ln>
        </p:spPr>
      </p:pic>
      <p:pic>
        <p:nvPicPr>
          <p:cNvPr id="15" name="Picture 14" descr="Quercus rubra, leaves.jpg"/>
          <p:cNvPicPr>
            <a:picLocks noChangeAspect="1"/>
          </p:cNvPicPr>
          <p:nvPr/>
        </p:nvPicPr>
        <p:blipFill>
          <a:blip r:embed="rId8"/>
          <a:stretch>
            <a:fillRect/>
          </a:stretch>
        </p:blipFill>
        <p:spPr>
          <a:xfrm>
            <a:off x="4828439" y="1723908"/>
            <a:ext cx="1667764" cy="1250823"/>
          </a:xfrm>
          <a:prstGeom prst="rect">
            <a:avLst/>
          </a:prstGeom>
          <a:ln>
            <a:solidFill>
              <a:schemeClr val="tx1"/>
            </a:solidFill>
          </a:ln>
        </p:spPr>
      </p:pic>
    </p:spTree>
    <p:extLst>
      <p:ext uri="{BB962C8B-B14F-4D97-AF65-F5344CB8AC3E}">
        <p14:creationId xmlns:p14="http://schemas.microsoft.com/office/powerpoint/2010/main" val="61721979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How does future climate novelty compare to past climate novelty?…"/>
          <p:cNvSpPr>
            <a:spLocks noGrp="1"/>
          </p:cNvSpPr>
          <p:nvPr>
            <p:ph idx="1"/>
          </p:nvPr>
        </p:nvSpPr>
        <p:spPr>
          <a:prstGeom prst="rect">
            <a:avLst/>
          </a:prstGeom>
        </p:spPr>
        <p:txBody>
          <a:bodyPr anchor="t">
            <a:normAutofit fontScale="92500" lnSpcReduction="20000"/>
          </a:bodyPr>
          <a:lstStyle/>
          <a:p>
            <a:pPr>
              <a:buSzTx/>
              <a:defRPr sz="4800"/>
            </a:pPr>
            <a:r>
              <a:rPr sz="3000" dirty="0"/>
              <a:t>How does future climate novelty compare to past climate </a:t>
            </a:r>
            <a:r>
              <a:rPr sz="3000" dirty="0" smtClean="0"/>
              <a:t>novelty?</a:t>
            </a:r>
            <a:endParaRPr lang="en-US" sz="3000" dirty="0" smtClean="0"/>
          </a:p>
          <a:p>
            <a:pPr lvl="1">
              <a:buSzTx/>
              <a:defRPr sz="4800"/>
            </a:pPr>
            <a:r>
              <a:rPr lang="en-US" sz="2600" dirty="0" smtClean="0"/>
              <a:t>Future climates will be at least as novel as climates from 8,000 </a:t>
            </a:r>
            <a:r>
              <a:rPr lang="mr-IN" sz="2600" dirty="0" smtClean="0"/>
              <a:t>–</a:t>
            </a:r>
            <a:r>
              <a:rPr lang="en-US" sz="2600" dirty="0" smtClean="0"/>
              <a:t> 14,000 years ago, and for some regions, will far exceed the magnitude of novelty observed over the last 21,000 years.</a:t>
            </a:r>
          </a:p>
          <a:p>
            <a:pPr marL="457200" lvl="1" indent="0">
              <a:buSzTx/>
              <a:buNone/>
              <a:defRPr sz="4800"/>
            </a:pPr>
            <a:r>
              <a:rPr lang="en-US" sz="2600" dirty="0" smtClean="0"/>
              <a:t> </a:t>
            </a:r>
            <a:endParaRPr lang="en-US" sz="2600" dirty="0"/>
          </a:p>
          <a:p>
            <a:pPr>
              <a:buSzTx/>
              <a:defRPr sz="4800"/>
            </a:pPr>
            <a:r>
              <a:rPr lang="en-US" sz="3000" dirty="0" smtClean="0"/>
              <a:t>What is the expected robustness of different modeling approaches?</a:t>
            </a:r>
          </a:p>
          <a:p>
            <a:pPr lvl="1">
              <a:buSzTx/>
              <a:defRPr sz="4800"/>
            </a:pPr>
            <a:r>
              <a:rPr lang="en-US" sz="2600" dirty="0"/>
              <a:t>Our results suggest that based on climate distance alone, model performance will not be much better than random by late 21st century.</a:t>
            </a:r>
          </a:p>
          <a:p>
            <a:pPr lvl="1">
              <a:buSzTx/>
              <a:defRPr sz="4800"/>
            </a:pPr>
            <a:endParaRPr lang="en-US" sz="2600" dirty="0" smtClean="0"/>
          </a:p>
          <a:p>
            <a:pPr lvl="1">
              <a:buSzTx/>
              <a:defRPr sz="4800"/>
            </a:pPr>
            <a:r>
              <a:rPr lang="en-US" sz="2600" dirty="0" smtClean="0"/>
              <a:t>Small</a:t>
            </a:r>
            <a:r>
              <a:rPr lang="en-US" sz="2600" dirty="0"/>
              <a:t>, but measurable benefit to CLMs over SDMs. </a:t>
            </a:r>
            <a:endParaRPr sz="2600" dirty="0"/>
          </a:p>
        </p:txBody>
      </p:sp>
      <p:sp>
        <p:nvSpPr>
          <p:cNvPr id="314" name="HOW MIGHT FUTURE CLIMATE NOVELTY IMPACT MODEL PERFORMANCE?"/>
          <p:cNvSpPr>
            <a:spLocks noGrp="1"/>
          </p:cNvSpPr>
          <p:nvPr>
            <p:ph type="title"/>
          </p:nvPr>
        </p:nvSpPr>
        <p:spPr>
          <a:prstGeom prst="rect">
            <a:avLst/>
          </a:prstGeom>
        </p:spPr>
        <p:txBody>
          <a:bodyPr>
            <a:noAutofit/>
          </a:bodyPr>
          <a:lstStyle>
            <a:lvl1pPr defTabSz="397256">
              <a:defRPr sz="4352" b="1">
                <a:latin typeface="+mn-lt"/>
                <a:ea typeface="+mn-ea"/>
                <a:cs typeface="+mn-cs"/>
                <a:sym typeface="Gill Sans"/>
              </a:defRPr>
            </a:lvl1pPr>
          </a:lstStyle>
          <a:p>
            <a:r>
              <a:rPr sz="3200" b="0" dirty="0" smtClean="0">
                <a:latin typeface="Avenir Next Regular" charset="0"/>
              </a:rPr>
              <a:t>H</a:t>
            </a:r>
            <a:r>
              <a:rPr lang="en-US" sz="3200" b="0" dirty="0" smtClean="0">
                <a:latin typeface="Avenir Next Regular" charset="0"/>
              </a:rPr>
              <a:t>ow might future climate novelty impact model performance?</a:t>
            </a:r>
            <a:endParaRPr sz="3200" b="0" dirty="0">
              <a:latin typeface="Avenir Next Regular" charset="0"/>
            </a:endParaRPr>
          </a:p>
        </p:txBody>
      </p:sp>
      <p:sp>
        <p:nvSpPr>
          <p:cNvPr id="5" name="TextBox 4"/>
          <p:cNvSpPr txBox="1">
            <a:spLocks noChangeArrowheads="1"/>
          </p:cNvSpPr>
          <p:nvPr/>
        </p:nvSpPr>
        <p:spPr bwMode="auto">
          <a:xfrm>
            <a:off x="5949387" y="6591726"/>
            <a:ext cx="3194613"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smtClean="0">
                <a:solidFill>
                  <a:schemeClr val="bg1">
                    <a:lumMod val="50000"/>
                  </a:schemeClr>
                </a:solidFill>
                <a:latin typeface="Avenir Next Regular" charset="0"/>
                <a:ea typeface="Avenir Next Regular" charset="0"/>
                <a:cs typeface="Avenir Next Regular" charset="0"/>
              </a:rPr>
              <a:t>Fitzpatrick, Blois, et </a:t>
            </a:r>
            <a:r>
              <a:rPr lang="en-US" sz="1400" dirty="0">
                <a:solidFill>
                  <a:schemeClr val="bg1">
                    <a:lumMod val="50000"/>
                  </a:schemeClr>
                </a:solidFill>
                <a:latin typeface="Avenir Next Regular" charset="0"/>
                <a:ea typeface="Avenir Next Regular" charset="0"/>
                <a:cs typeface="Avenir Next Regular" charset="0"/>
              </a:rPr>
              <a:t>al</a:t>
            </a:r>
            <a:r>
              <a:rPr lang="en-US" sz="1400">
                <a:solidFill>
                  <a:schemeClr val="bg1">
                    <a:lumMod val="50000"/>
                  </a:schemeClr>
                </a:solidFill>
                <a:latin typeface="Avenir Next Regular" charset="0"/>
                <a:ea typeface="Avenir Next Regular" charset="0"/>
                <a:cs typeface="Avenir Next Regular" charset="0"/>
              </a:rPr>
              <a:t>.</a:t>
            </a:r>
            <a:r>
              <a:rPr lang="en-US" sz="1400" smtClean="0">
                <a:solidFill>
                  <a:schemeClr val="bg1">
                    <a:lumMod val="50000"/>
                  </a:schemeClr>
                </a:solidFill>
                <a:latin typeface="Avenir Next Regular" charset="0"/>
                <a:ea typeface="Avenir Next Regular" charset="0"/>
                <a:cs typeface="Avenir Next Regular" charset="0"/>
              </a:rPr>
              <a:t> </a:t>
            </a:r>
            <a:r>
              <a:rPr lang="en-US" sz="1400" dirty="0" smtClean="0">
                <a:solidFill>
                  <a:schemeClr val="bg1">
                    <a:lumMod val="50000"/>
                  </a:schemeClr>
                </a:solidFill>
                <a:latin typeface="Avenir Next Regular" charset="0"/>
                <a:ea typeface="Avenir Next Regular" charset="0"/>
                <a:cs typeface="Avenir Next Regular" charset="0"/>
              </a:rPr>
              <a:t>2018</a:t>
            </a:r>
            <a:endParaRPr lang="en-US" sz="1400" dirty="0">
              <a:solidFill>
                <a:schemeClr val="bg1">
                  <a:lumMod val="50000"/>
                </a:schemeClr>
              </a:solidFill>
              <a:latin typeface="Avenir Next Regular" charset="0"/>
              <a:ea typeface="Avenir Next Regular" charset="0"/>
              <a:cs typeface="Avenir Next Regular" charset="0"/>
            </a:endParaRPr>
          </a:p>
        </p:txBody>
      </p:sp>
    </p:spTree>
    <p:extLst>
      <p:ext uri="{BB962C8B-B14F-4D97-AF65-F5344CB8AC3E}">
        <p14:creationId xmlns:p14="http://schemas.microsoft.com/office/powerpoint/2010/main" val="408582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474"/>
            <a:ext cx="8229600" cy="787851"/>
          </a:xfrm>
        </p:spPr>
        <p:txBody>
          <a:bodyPr/>
          <a:lstStyle/>
          <a:p>
            <a:r>
              <a:rPr lang="en-US" dirty="0" smtClean="0"/>
              <a:t>Thanks!  Questions?</a:t>
            </a:r>
            <a:endParaRPr lang="en-US" dirty="0"/>
          </a:p>
        </p:txBody>
      </p:sp>
      <p:sp>
        <p:nvSpPr>
          <p:cNvPr id="3" name="Content Placeholder 2"/>
          <p:cNvSpPr>
            <a:spLocks noGrp="1"/>
          </p:cNvSpPr>
          <p:nvPr>
            <p:ph idx="1"/>
          </p:nvPr>
        </p:nvSpPr>
        <p:spPr>
          <a:xfrm>
            <a:off x="240632" y="1104385"/>
            <a:ext cx="8903368" cy="5749468"/>
          </a:xfrm>
        </p:spPr>
        <p:txBody>
          <a:bodyPr numCol="2" spcCol="457200">
            <a:noAutofit/>
          </a:bodyPr>
          <a:lstStyle/>
          <a:p>
            <a:pPr marL="15875" indent="-15875">
              <a:spcBef>
                <a:spcPts val="0"/>
              </a:spcBef>
              <a:buNone/>
              <a:tabLst>
                <a:tab pos="455613" algn="l"/>
              </a:tabLst>
            </a:pPr>
            <a:endParaRPr lang="en-US" sz="1800" u="sng" dirty="0" smtClean="0">
              <a:solidFill>
                <a:schemeClr val="tx1"/>
              </a:solidFill>
            </a:endParaRPr>
          </a:p>
          <a:p>
            <a:pPr marL="15875" indent="-15875">
              <a:spcBef>
                <a:spcPts val="0"/>
              </a:spcBef>
              <a:buNone/>
              <a:tabLst>
                <a:tab pos="455613" algn="l"/>
              </a:tabLst>
            </a:pPr>
            <a:r>
              <a:rPr lang="en-US" sz="1800" u="sng" dirty="0">
                <a:solidFill>
                  <a:schemeClr val="tx1"/>
                </a:solidFill>
                <a:ea typeface="Avenir Next Regular" charset="0"/>
                <a:cs typeface="Avenir Next Regular" charset="0"/>
              </a:rPr>
              <a:t>Blois lab</a:t>
            </a:r>
          </a:p>
          <a:p>
            <a:pPr marL="15875" indent="-15875">
              <a:spcBef>
                <a:spcPts val="0"/>
              </a:spcBef>
              <a:buNone/>
              <a:tabLst>
                <a:tab pos="455613" algn="l"/>
              </a:tabLst>
            </a:pPr>
            <a:r>
              <a:rPr lang="en-US" sz="1800" dirty="0">
                <a:solidFill>
                  <a:schemeClr val="tx1"/>
                </a:solidFill>
                <a:ea typeface="Avenir Next Regular" charset="0"/>
                <a:cs typeface="Avenir Next Regular" charset="0"/>
              </a:rPr>
              <a:t>J. Eric Williams</a:t>
            </a:r>
          </a:p>
          <a:p>
            <a:pPr marL="15875" indent="-15875">
              <a:spcBef>
                <a:spcPts val="0"/>
              </a:spcBef>
              <a:buNone/>
              <a:tabLst>
                <a:tab pos="455613" algn="l"/>
              </a:tabLst>
            </a:pPr>
            <a:r>
              <a:rPr lang="en-US" sz="1800" dirty="0" err="1">
                <a:solidFill>
                  <a:schemeClr val="tx1"/>
                </a:solidFill>
                <a:ea typeface="Avenir Next Regular" charset="0"/>
                <a:cs typeface="Avenir Next Regular" charset="0"/>
              </a:rPr>
              <a:t>Danaan</a:t>
            </a:r>
            <a:r>
              <a:rPr lang="en-US" sz="1800" dirty="0">
                <a:solidFill>
                  <a:schemeClr val="tx1"/>
                </a:solidFill>
                <a:ea typeface="Avenir Next Regular" charset="0"/>
                <a:cs typeface="Avenir Next Regular" charset="0"/>
              </a:rPr>
              <a:t> </a:t>
            </a:r>
            <a:r>
              <a:rPr lang="en-US" sz="1800" dirty="0" err="1">
                <a:solidFill>
                  <a:schemeClr val="tx1"/>
                </a:solidFill>
                <a:ea typeface="Avenir Next Regular" charset="0"/>
                <a:cs typeface="Avenir Next Regular" charset="0"/>
              </a:rPr>
              <a:t>DeNeve</a:t>
            </a:r>
            <a:endParaRPr lang="en-US" sz="1800" dirty="0">
              <a:solidFill>
                <a:schemeClr val="tx1"/>
              </a:solidFill>
              <a:ea typeface="Avenir Next Regular" charset="0"/>
              <a:cs typeface="Avenir Next Regular" charset="0"/>
            </a:endParaRPr>
          </a:p>
          <a:p>
            <a:pPr marL="15875" indent="-15875">
              <a:spcBef>
                <a:spcPts val="0"/>
              </a:spcBef>
              <a:buNone/>
              <a:tabLst>
                <a:tab pos="455613" algn="l"/>
              </a:tabLst>
            </a:pPr>
            <a:r>
              <a:rPr lang="en-US" sz="1800" dirty="0">
                <a:solidFill>
                  <a:schemeClr val="tx1"/>
                </a:solidFill>
                <a:ea typeface="Avenir Next Regular" charset="0"/>
                <a:cs typeface="Avenir Next Regular" charset="0"/>
              </a:rPr>
              <a:t>Robert </a:t>
            </a:r>
            <a:r>
              <a:rPr lang="en-US" sz="1800" dirty="0" err="1">
                <a:solidFill>
                  <a:schemeClr val="tx1"/>
                </a:solidFill>
                <a:ea typeface="Avenir Next Regular" charset="0"/>
                <a:cs typeface="Avenir Next Regular" charset="0"/>
              </a:rPr>
              <a:t>Boria</a:t>
            </a:r>
            <a:endParaRPr lang="en-US" sz="1800" dirty="0">
              <a:solidFill>
                <a:schemeClr val="tx1"/>
              </a:solidFill>
              <a:ea typeface="Avenir Next Regular" charset="0"/>
              <a:cs typeface="Avenir Next Regular" charset="0"/>
            </a:endParaRPr>
          </a:p>
          <a:p>
            <a:pPr marL="15875" indent="-15875">
              <a:spcBef>
                <a:spcPts val="0"/>
              </a:spcBef>
              <a:buNone/>
              <a:tabLst>
                <a:tab pos="455613" algn="l"/>
              </a:tabLst>
            </a:pPr>
            <a:r>
              <a:rPr lang="en-US" sz="1800" dirty="0">
                <a:solidFill>
                  <a:schemeClr val="tx1"/>
                </a:solidFill>
                <a:ea typeface="Avenir Next Regular" charset="0"/>
                <a:cs typeface="Avenir Next Regular" charset="0"/>
              </a:rPr>
              <a:t>Nate Fox</a:t>
            </a:r>
          </a:p>
          <a:p>
            <a:pPr marL="15875" indent="-15875">
              <a:spcBef>
                <a:spcPts val="0"/>
              </a:spcBef>
              <a:buNone/>
              <a:tabLst>
                <a:tab pos="455613" algn="l"/>
              </a:tabLst>
            </a:pPr>
            <a:endParaRPr lang="en-US" sz="1800" u="sng" dirty="0" smtClean="0">
              <a:solidFill>
                <a:schemeClr val="tx1"/>
              </a:solidFill>
            </a:endParaRPr>
          </a:p>
          <a:p>
            <a:pPr marL="15875" indent="-15875">
              <a:spcBef>
                <a:spcPts val="0"/>
              </a:spcBef>
              <a:buNone/>
              <a:tabLst>
                <a:tab pos="455613" algn="l"/>
              </a:tabLst>
            </a:pPr>
            <a:r>
              <a:rPr lang="en-US" sz="1800" u="sng" dirty="0" smtClean="0">
                <a:solidFill>
                  <a:schemeClr val="tx1"/>
                </a:solidFill>
              </a:rPr>
              <a:t>Community </a:t>
            </a:r>
            <a:r>
              <a:rPr lang="en-US" sz="1800" u="sng" dirty="0" err="1" smtClean="0">
                <a:solidFill>
                  <a:schemeClr val="tx1"/>
                </a:solidFill>
              </a:rPr>
              <a:t>paleomodeling</a:t>
            </a:r>
            <a:endParaRPr lang="en-US" sz="1800" dirty="0" smtClean="0">
              <a:solidFill>
                <a:schemeClr val="tx1"/>
              </a:solidFill>
            </a:endParaRPr>
          </a:p>
          <a:p>
            <a:pPr marL="15875" lvl="1" indent="-15875">
              <a:spcBef>
                <a:spcPts val="0"/>
              </a:spcBef>
              <a:buNone/>
              <a:tabLst>
                <a:tab pos="455613" algn="l"/>
              </a:tabLst>
            </a:pPr>
            <a:r>
              <a:rPr lang="en-US" sz="1800" dirty="0">
                <a:solidFill>
                  <a:schemeClr val="tx1"/>
                </a:solidFill>
              </a:rPr>
              <a:t>Matt Fitzpatrick</a:t>
            </a:r>
          </a:p>
          <a:p>
            <a:pPr marL="15875" lvl="1" indent="-15875">
              <a:spcBef>
                <a:spcPts val="0"/>
              </a:spcBef>
              <a:buNone/>
              <a:tabLst>
                <a:tab pos="455613" algn="l"/>
              </a:tabLst>
            </a:pPr>
            <a:r>
              <a:rPr lang="en-US" sz="1800" dirty="0">
                <a:solidFill>
                  <a:schemeClr val="tx1"/>
                </a:solidFill>
              </a:rPr>
              <a:t>Jack Williams </a:t>
            </a:r>
          </a:p>
          <a:p>
            <a:pPr marL="15875" lvl="1" indent="-15875">
              <a:spcBef>
                <a:spcPts val="0"/>
              </a:spcBef>
              <a:buNone/>
              <a:tabLst>
                <a:tab pos="455613" algn="l"/>
              </a:tabLst>
            </a:pPr>
            <a:r>
              <a:rPr lang="en-US" sz="1800" dirty="0" smtClean="0">
                <a:solidFill>
                  <a:schemeClr val="tx1"/>
                </a:solidFill>
              </a:rPr>
              <a:t>Kaitlin Maguire</a:t>
            </a:r>
          </a:p>
          <a:p>
            <a:pPr marL="15875" lvl="1" indent="-15875">
              <a:spcBef>
                <a:spcPts val="0"/>
              </a:spcBef>
              <a:buNone/>
              <a:tabLst>
                <a:tab pos="455613" algn="l"/>
              </a:tabLst>
            </a:pPr>
            <a:r>
              <a:rPr lang="en-US" sz="1800" dirty="0" smtClean="0">
                <a:solidFill>
                  <a:schemeClr val="tx1"/>
                </a:solidFill>
              </a:rPr>
              <a:t>Diego Nieto-</a:t>
            </a:r>
            <a:r>
              <a:rPr lang="en-US" sz="1800" dirty="0" err="1" smtClean="0">
                <a:solidFill>
                  <a:schemeClr val="tx1"/>
                </a:solidFill>
              </a:rPr>
              <a:t>Lugilde</a:t>
            </a:r>
            <a:endParaRPr lang="en-US" sz="1800" dirty="0" smtClean="0">
              <a:solidFill>
                <a:schemeClr val="tx1"/>
              </a:solidFill>
            </a:endParaRPr>
          </a:p>
          <a:p>
            <a:pPr marL="15875" indent="-15875">
              <a:spcBef>
                <a:spcPts val="0"/>
              </a:spcBef>
              <a:buNone/>
              <a:tabLst>
                <a:tab pos="455613" algn="l"/>
              </a:tabLst>
            </a:pPr>
            <a:r>
              <a:rPr lang="en-US" sz="1800" dirty="0" smtClean="0">
                <a:solidFill>
                  <a:schemeClr val="tx1"/>
                </a:solidFill>
              </a:rPr>
              <a:t>Simon Ferrier</a:t>
            </a:r>
            <a:endParaRPr lang="en-US" sz="1800" u="sng" dirty="0" smtClean="0">
              <a:solidFill>
                <a:schemeClr val="tx1"/>
              </a:solidFill>
            </a:endParaRPr>
          </a:p>
          <a:p>
            <a:pPr marL="0" indent="0">
              <a:spcBef>
                <a:spcPts val="0"/>
              </a:spcBef>
              <a:buNone/>
            </a:pPr>
            <a:endParaRPr lang="en-US" sz="1800" dirty="0" smtClean="0">
              <a:solidFill>
                <a:schemeClr val="tx1"/>
              </a:solidFill>
            </a:endParaRPr>
          </a:p>
          <a:p>
            <a:pPr marL="635000" indent="0">
              <a:spcBef>
                <a:spcPts val="0"/>
              </a:spcBef>
              <a:buNone/>
            </a:pPr>
            <a:endParaRPr lang="en-US" sz="1800" u="sng" dirty="0" smtClean="0">
              <a:solidFill>
                <a:schemeClr val="tx1"/>
              </a:solidFill>
            </a:endParaRPr>
          </a:p>
          <a:p>
            <a:pPr marL="635000" indent="0">
              <a:spcBef>
                <a:spcPts val="0"/>
              </a:spcBef>
              <a:buNone/>
            </a:pPr>
            <a:endParaRPr lang="en-US" sz="1800" u="sng" dirty="0">
              <a:solidFill>
                <a:schemeClr val="tx1"/>
              </a:solidFill>
            </a:endParaRPr>
          </a:p>
          <a:p>
            <a:pPr marL="635000" indent="0">
              <a:spcBef>
                <a:spcPts val="0"/>
              </a:spcBef>
              <a:buNone/>
            </a:pPr>
            <a:endParaRPr lang="en-US" sz="1800" u="sng" dirty="0" smtClean="0">
              <a:solidFill>
                <a:schemeClr val="tx1"/>
              </a:solidFill>
            </a:endParaRPr>
          </a:p>
          <a:p>
            <a:pPr marL="635000" indent="0">
              <a:spcBef>
                <a:spcPts val="0"/>
              </a:spcBef>
              <a:buNone/>
            </a:pPr>
            <a:endParaRPr lang="en-US" sz="1800" u="sng" dirty="0">
              <a:solidFill>
                <a:schemeClr val="tx1"/>
              </a:solidFill>
            </a:endParaRPr>
          </a:p>
          <a:p>
            <a:pPr marL="635000" indent="0">
              <a:spcBef>
                <a:spcPts val="0"/>
              </a:spcBef>
              <a:buNone/>
            </a:pPr>
            <a:endParaRPr lang="en-US" sz="1800" u="sng" dirty="0" smtClean="0">
              <a:solidFill>
                <a:schemeClr val="tx1"/>
              </a:solidFill>
            </a:endParaRPr>
          </a:p>
          <a:p>
            <a:pPr marL="635000" indent="0">
              <a:spcBef>
                <a:spcPts val="0"/>
              </a:spcBef>
              <a:buNone/>
            </a:pPr>
            <a:endParaRPr lang="en-US" sz="1800" u="sng" dirty="0">
              <a:solidFill>
                <a:schemeClr val="tx1"/>
              </a:solidFill>
            </a:endParaRPr>
          </a:p>
          <a:p>
            <a:pPr marL="635000" indent="0">
              <a:spcBef>
                <a:spcPts val="0"/>
              </a:spcBef>
              <a:buNone/>
            </a:pPr>
            <a:endParaRPr lang="en-US" sz="1800" u="sng" dirty="0" smtClean="0">
              <a:solidFill>
                <a:schemeClr val="tx1"/>
              </a:solidFill>
            </a:endParaRPr>
          </a:p>
          <a:p>
            <a:pPr marL="746125" indent="0">
              <a:spcBef>
                <a:spcPts val="0"/>
              </a:spcBef>
              <a:buNone/>
            </a:pPr>
            <a:endParaRPr lang="en-US" sz="1800" dirty="0" smtClean="0">
              <a:solidFill>
                <a:schemeClr val="tx1"/>
              </a:solidFill>
            </a:endParaRPr>
          </a:p>
          <a:p>
            <a:pPr marL="746125" indent="0">
              <a:spcBef>
                <a:spcPts val="0"/>
              </a:spcBef>
              <a:buNone/>
            </a:pPr>
            <a:endParaRPr lang="en-US" sz="1800" dirty="0">
              <a:solidFill>
                <a:schemeClr val="tx1"/>
              </a:solidFill>
              <a:ea typeface="Avenir Next Regular" charset="0"/>
              <a:cs typeface="Avenir Next Regular" charset="0"/>
            </a:endParaRPr>
          </a:p>
          <a:p>
            <a:pPr marL="746125" indent="0">
              <a:spcBef>
                <a:spcPts val="0"/>
              </a:spcBef>
              <a:buNone/>
            </a:pPr>
            <a:r>
              <a:rPr lang="en-US" sz="1800" dirty="0" err="1" smtClean="0">
                <a:solidFill>
                  <a:schemeClr val="tx1"/>
                </a:solidFill>
                <a:ea typeface="Avenir Next Regular" charset="0"/>
                <a:cs typeface="Avenir Next Regular" charset="0"/>
              </a:rPr>
              <a:t>Neotoma</a:t>
            </a:r>
            <a:r>
              <a:rPr lang="en-US" sz="1800" dirty="0" smtClean="0">
                <a:solidFill>
                  <a:schemeClr val="tx1"/>
                </a:solidFill>
                <a:ea typeface="Avenir Next Regular" charset="0"/>
                <a:cs typeface="Avenir Next Regular" charset="0"/>
              </a:rPr>
              <a:t> database contributors</a:t>
            </a:r>
          </a:p>
          <a:p>
            <a:pPr marL="746125" indent="0">
              <a:spcBef>
                <a:spcPts val="0"/>
              </a:spcBef>
              <a:buNone/>
            </a:pPr>
            <a:endParaRPr lang="en-US" sz="1800" dirty="0" smtClean="0">
              <a:solidFill>
                <a:schemeClr val="tx1"/>
              </a:solidFill>
              <a:ea typeface="Avenir Next Regular" charset="0"/>
              <a:cs typeface="Avenir Next Regular" charset="0"/>
            </a:endParaRPr>
          </a:p>
          <a:p>
            <a:pPr marL="746125" indent="0">
              <a:spcBef>
                <a:spcPts val="0"/>
              </a:spcBef>
              <a:buNone/>
            </a:pPr>
            <a:endParaRPr lang="en-US" sz="1800" dirty="0" smtClean="0">
              <a:solidFill>
                <a:schemeClr val="tx1"/>
              </a:solidFill>
              <a:ea typeface="Avenir Next Regular" charset="0"/>
              <a:cs typeface="Avenir Next Regular" charset="0"/>
            </a:endParaRPr>
          </a:p>
          <a:p>
            <a:pPr marL="746125" indent="0">
              <a:spcBef>
                <a:spcPts val="0"/>
              </a:spcBef>
              <a:buNone/>
            </a:pPr>
            <a:endParaRPr lang="en-US" sz="1800" dirty="0">
              <a:solidFill>
                <a:schemeClr val="tx1"/>
              </a:solidFill>
              <a:ea typeface="Avenir Next Regular" charset="0"/>
              <a:cs typeface="Avenir Next Regular" charset="0"/>
            </a:endParaRPr>
          </a:p>
          <a:p>
            <a:pPr marL="746125" indent="0">
              <a:spcBef>
                <a:spcPts val="0"/>
              </a:spcBef>
              <a:buNone/>
            </a:pPr>
            <a:endParaRPr lang="en-US" sz="1800" dirty="0" smtClean="0">
              <a:solidFill>
                <a:schemeClr val="tx1"/>
              </a:solidFill>
              <a:ea typeface="Avenir Next Regular" charset="0"/>
              <a:cs typeface="Avenir Next Regular" charset="0"/>
            </a:endParaRPr>
          </a:p>
          <a:p>
            <a:pPr marL="746125" indent="0">
              <a:spcBef>
                <a:spcPts val="0"/>
              </a:spcBef>
              <a:buNone/>
            </a:pPr>
            <a:endParaRPr lang="en-US" sz="1800" dirty="0">
              <a:solidFill>
                <a:schemeClr val="tx1"/>
              </a:solidFill>
              <a:ea typeface="Avenir Next Regular" charset="0"/>
              <a:cs typeface="Avenir Next Regular" charset="0"/>
            </a:endParaRPr>
          </a:p>
          <a:p>
            <a:pPr marL="746125" indent="0">
              <a:spcBef>
                <a:spcPts val="0"/>
              </a:spcBef>
              <a:buNone/>
            </a:pPr>
            <a:endParaRPr lang="en-US" sz="1800" dirty="0" smtClean="0">
              <a:solidFill>
                <a:schemeClr val="tx1"/>
              </a:solidFill>
              <a:ea typeface="Avenir Next Regular" charset="0"/>
              <a:cs typeface="Avenir Next Regular" charset="0"/>
            </a:endParaRPr>
          </a:p>
          <a:p>
            <a:pPr marL="746125" indent="0">
              <a:spcBef>
                <a:spcPts val="0"/>
              </a:spcBef>
              <a:buNone/>
            </a:pPr>
            <a:endParaRPr lang="en-US" sz="1800" dirty="0">
              <a:solidFill>
                <a:schemeClr val="tx1"/>
              </a:solidFill>
              <a:ea typeface="Avenir Next Regular" charset="0"/>
              <a:cs typeface="Avenir Next Regular" charset="0"/>
            </a:endParaRPr>
          </a:p>
          <a:p>
            <a:pPr marL="746125" indent="0">
              <a:spcBef>
                <a:spcPts val="0"/>
              </a:spcBef>
              <a:buNone/>
            </a:pPr>
            <a:r>
              <a:rPr lang="en-US" sz="1800" dirty="0" smtClean="0">
                <a:solidFill>
                  <a:schemeClr val="tx1"/>
                </a:solidFill>
                <a:ea typeface="Avenir Next Regular" charset="0"/>
                <a:cs typeface="Avenir Next Regular" charset="0"/>
              </a:rPr>
              <a:t>Funding: NSF </a:t>
            </a:r>
            <a:r>
              <a:rPr lang="en-US" sz="1800" dirty="0" smtClean="0">
                <a:solidFill>
                  <a:schemeClr val="tx1"/>
                </a:solidFill>
              </a:rPr>
              <a:t>DEB 1257033</a:t>
            </a:r>
          </a:p>
          <a:p>
            <a:pPr marL="746125" indent="0">
              <a:spcBef>
                <a:spcPts val="0"/>
              </a:spcBef>
              <a:buNone/>
            </a:pPr>
            <a:r>
              <a:rPr lang="en-US" sz="1800" dirty="0">
                <a:solidFill>
                  <a:schemeClr val="tx1"/>
                </a:solidFill>
              </a:rPr>
              <a:t>		 </a:t>
            </a:r>
            <a:r>
              <a:rPr lang="en-US" sz="1800" dirty="0" smtClean="0">
                <a:solidFill>
                  <a:schemeClr val="tx1"/>
                </a:solidFill>
              </a:rPr>
              <a:t>      NSF EAR</a:t>
            </a:r>
            <a:r>
              <a:rPr lang="is-IS" sz="1800" dirty="0" smtClean="0">
                <a:solidFill>
                  <a:schemeClr val="tx1"/>
                </a:solidFill>
              </a:rPr>
              <a:t> </a:t>
            </a:r>
            <a:r>
              <a:rPr lang="is-IS" sz="1800" dirty="0">
                <a:solidFill>
                  <a:schemeClr val="tx1"/>
                </a:solidFill>
              </a:rPr>
              <a:t>1623852</a:t>
            </a:r>
            <a:r>
              <a:rPr lang="en-US" sz="1800" dirty="0" smtClean="0">
                <a:solidFill>
                  <a:schemeClr val="tx1"/>
                </a:solidFill>
              </a:rPr>
              <a:t> </a:t>
            </a:r>
            <a:endParaRPr lang="en-US" sz="1800" dirty="0" smtClean="0">
              <a:solidFill>
                <a:schemeClr val="tx1"/>
              </a:solidFill>
              <a:ea typeface="Avenir Next Regular" charset="0"/>
              <a:cs typeface="Avenir Next Regular" charset="0"/>
            </a:endParaRPr>
          </a:p>
        </p:txBody>
      </p:sp>
      <p:pic>
        <p:nvPicPr>
          <p:cNvPr id="4" name="Picture 5" descr="Neotoma-LogoPollenHRC.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446031" y="2210225"/>
            <a:ext cx="1663535" cy="1148601"/>
          </a:xfrm>
          <a:prstGeom prst="rect">
            <a:avLst/>
          </a:prstGeom>
          <a:noFill/>
          <a:ln w="9525">
            <a:noFill/>
            <a:miter lim="800000"/>
            <a:headEnd/>
            <a:tailEnd/>
          </a:ln>
        </p:spPr>
      </p:pic>
      <p:pic>
        <p:nvPicPr>
          <p:cNvPr id="5" name="Picture 6" descr="nsf1-print.tif"/>
          <p:cNvPicPr>
            <a:picLocks noChangeAspect="1"/>
          </p:cNvPicPr>
          <p:nvPr/>
        </p:nvPicPr>
        <p:blipFill>
          <a:blip r:embed="rId3"/>
          <a:srcRect/>
          <a:stretch>
            <a:fillRect/>
          </a:stretch>
        </p:blipFill>
        <p:spPr bwMode="auto">
          <a:xfrm>
            <a:off x="6610203" y="4943446"/>
            <a:ext cx="1335192" cy="1343675"/>
          </a:xfrm>
          <a:prstGeom prst="rect">
            <a:avLst/>
          </a:prstGeom>
          <a:noFill/>
          <a:ln w="9525">
            <a:noFill/>
            <a:miter lim="800000"/>
            <a:headEnd/>
            <a:tailEnd/>
          </a:ln>
        </p:spPr>
      </p:pic>
    </p:spTree>
    <p:extLst>
      <p:ext uri="{BB962C8B-B14F-4D97-AF65-F5344CB8AC3E}">
        <p14:creationId xmlns:p14="http://schemas.microsoft.com/office/powerpoint/2010/main" val="311644913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69456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0"/>
          <p:cNvSpPr txBox="1">
            <a:spLocks/>
          </p:cNvSpPr>
          <p:nvPr/>
        </p:nvSpPr>
        <p:spPr>
          <a:xfrm>
            <a:off x="457199" y="4907811"/>
            <a:ext cx="8416925" cy="1599072"/>
          </a:xfrm>
          <a:prstGeom prst="rect">
            <a:avLst/>
          </a:prstGeom>
        </p:spPr>
        <p:txBody>
          <a:bodyPr vert="horz" lIns="91440" tIns="45720" rIns="91440" bIns="45720" rtlCol="0" anchor="t" anchorCtr="0">
            <a:noAutofit/>
          </a:bodyPr>
          <a:lstStyle/>
          <a:p>
            <a:pPr>
              <a:spcBef>
                <a:spcPct val="20000"/>
              </a:spcBef>
              <a:buClr>
                <a:schemeClr val="tx2">
                  <a:lumMod val="75000"/>
                  <a:lumOff val="25000"/>
                </a:schemeClr>
              </a:buClr>
              <a:buSzPct val="85000"/>
            </a:pPr>
            <a:endParaRPr kumimoji="0" lang="en-US" sz="2000" b="0" i="0" strike="noStrike" kern="1200" cap="none" spc="0" normalizeH="0" baseline="0" noProof="0" dirty="0">
              <a:ln>
                <a:noFill/>
              </a:ln>
              <a:effectLst/>
              <a:uLnTx/>
              <a:uFillTx/>
              <a:latin typeface="Avenir Next" charset="0"/>
              <a:ea typeface="Avenir Next" charset="0"/>
              <a:cs typeface="Avenir Next" charset="0"/>
            </a:endParaRPr>
          </a:p>
        </p:txBody>
      </p:sp>
      <p:sp>
        <p:nvSpPr>
          <p:cNvPr id="4" name="Title 3"/>
          <p:cNvSpPr>
            <a:spLocks noGrp="1"/>
          </p:cNvSpPr>
          <p:nvPr>
            <p:ph type="title"/>
          </p:nvPr>
        </p:nvSpPr>
        <p:spPr/>
        <p:txBody>
          <a:bodyPr/>
          <a:lstStyle/>
          <a:p>
            <a:r>
              <a:rPr lang="en-US" dirty="0" smtClean="0"/>
              <a:t>Past, present, and future climate change</a:t>
            </a:r>
            <a:endParaRPr lang="en-US" dirty="0"/>
          </a:p>
        </p:txBody>
      </p:sp>
      <p:pic>
        <p:nvPicPr>
          <p:cNvPr id="11" name="Picture 3"/>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269874" y="2002985"/>
            <a:ext cx="8604250" cy="2904826"/>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4" name="Text Box 4"/>
          <p:cNvSpPr txBox="1">
            <a:spLocks noChangeArrowheads="1"/>
          </p:cNvSpPr>
          <p:nvPr/>
        </p:nvSpPr>
        <p:spPr bwMode="auto">
          <a:xfrm>
            <a:off x="6913852" y="6605493"/>
            <a:ext cx="2162913" cy="27072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1pPr>
            <a:lvl2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2pPr>
            <a:lvl3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3pPr>
            <a:lvl4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4pPr>
            <a:lvl5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5pPr>
            <a:lvl6pPr marL="15367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6pPr>
            <a:lvl7pPr marL="19939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7pPr>
            <a:lvl8pPr marL="24511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8pPr>
            <a:lvl9pPr marL="29083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9pPr>
          </a:lstStyle>
          <a:p>
            <a:pPr algn="r"/>
            <a:r>
              <a:rPr lang="en-GB" sz="1200" dirty="0" smtClean="0">
                <a:solidFill>
                  <a:srgbClr val="BFBFBF"/>
                </a:solidFill>
                <a:latin typeface="Avenir Next Regular" charset="0"/>
                <a:cs typeface="Avenir Next Regular" charset="0"/>
              </a:rPr>
              <a:t>Moritz &amp; </a:t>
            </a:r>
            <a:r>
              <a:rPr lang="en-GB" sz="1200" dirty="0" err="1" smtClean="0">
                <a:solidFill>
                  <a:srgbClr val="BFBFBF"/>
                </a:solidFill>
                <a:latin typeface="Avenir Next Regular" charset="0"/>
                <a:cs typeface="Avenir Next Regular" charset="0"/>
              </a:rPr>
              <a:t>Agudo</a:t>
            </a:r>
            <a:r>
              <a:rPr lang="en-GB" sz="1200" dirty="0" smtClean="0">
                <a:solidFill>
                  <a:srgbClr val="BFBFBF"/>
                </a:solidFill>
                <a:latin typeface="Avenir Next Regular" charset="0"/>
                <a:cs typeface="Avenir Next Regular" charset="0"/>
              </a:rPr>
              <a:t> 2013, Science</a:t>
            </a:r>
            <a:endParaRPr lang="en-GB" sz="1200" dirty="0">
              <a:solidFill>
                <a:srgbClr val="BFBFBF"/>
              </a:solidFill>
              <a:latin typeface="Avenir Next Regular" charset="0"/>
              <a:cs typeface="Avenir Next Regular" charset="0"/>
            </a:endParaRPr>
          </a:p>
        </p:txBody>
      </p:sp>
    </p:spTree>
    <p:extLst>
      <p:ext uri="{BB962C8B-B14F-4D97-AF65-F5344CB8AC3E}">
        <p14:creationId xmlns:p14="http://schemas.microsoft.com/office/powerpoint/2010/main" val="68339924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factors structure populations and communities across space and time?</a:t>
            </a:r>
            <a:endParaRPr lang="en-US" dirty="0"/>
          </a:p>
        </p:txBody>
      </p:sp>
      <p:sp>
        <p:nvSpPr>
          <p:cNvPr id="5" name="Text Box 4"/>
          <p:cNvSpPr txBox="1">
            <a:spLocks noChangeArrowheads="1"/>
          </p:cNvSpPr>
          <p:nvPr/>
        </p:nvSpPr>
        <p:spPr bwMode="auto">
          <a:xfrm>
            <a:off x="5936951" y="6605493"/>
            <a:ext cx="3080699" cy="25250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1pPr>
            <a:lvl2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2pPr>
            <a:lvl3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3pPr>
            <a:lvl4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4pPr>
            <a:lvl5pPr>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5pPr>
            <a:lvl6pPr marL="15367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6pPr>
            <a:lvl7pPr marL="19939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7pPr>
            <a:lvl8pPr marL="24511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8pPr>
            <a:lvl9pPr marL="2908300" indent="-215900" fontAlgn="base" hangingPunct="0">
              <a:lnSpc>
                <a:spcPct val="93000"/>
              </a:lnSpc>
              <a:spcBef>
                <a:spcPct val="0"/>
              </a:spcBef>
              <a:spcAft>
                <a:spcPct val="0"/>
              </a:spcAft>
              <a:buClr>
                <a:srgbClr val="000000"/>
              </a:buClr>
              <a:buSzPct val="45000"/>
              <a:buFont typeface="Wingdings" charset="0"/>
              <a:tabLst>
                <a:tab pos="723900" algn="l"/>
                <a:tab pos="1447800" algn="l"/>
                <a:tab pos="2171700" algn="l"/>
                <a:tab pos="2895600" algn="l"/>
                <a:tab pos="3619500" algn="l"/>
              </a:tabLst>
              <a:defRPr sz="2400">
                <a:solidFill>
                  <a:srgbClr val="000000"/>
                </a:solidFill>
                <a:latin typeface="Times New Roman" charset="0"/>
                <a:ea typeface="ＭＳ Ｐゴシック" charset="0"/>
                <a:cs typeface="msgothic" charset="0"/>
              </a:defRPr>
            </a:lvl9pPr>
          </a:lstStyle>
          <a:p>
            <a:pPr algn="r"/>
            <a:r>
              <a:rPr lang="en-GB" sz="1200" dirty="0" smtClean="0">
                <a:solidFill>
                  <a:srgbClr val="BFBFBF"/>
                </a:solidFill>
                <a:latin typeface="Avenir Next Regular" charset="0"/>
                <a:cs typeface="Avenir Next Regular" charset="0"/>
              </a:rPr>
              <a:t>Modified from Jackson &amp; Blois 2015, PNAS</a:t>
            </a:r>
            <a:endParaRPr lang="en-GB" sz="1200" dirty="0">
              <a:solidFill>
                <a:srgbClr val="BFBFBF"/>
              </a:solidFill>
              <a:latin typeface="Avenir Next Regular" charset="0"/>
              <a:cs typeface="Avenir Next Regular"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636" y="1165570"/>
            <a:ext cx="5205621" cy="5669280"/>
          </a:xfrm>
          <a:prstGeom prst="rect">
            <a:avLst/>
          </a:prstGeom>
        </p:spPr>
      </p:pic>
      <p:sp>
        <p:nvSpPr>
          <p:cNvPr id="6" name="Content Placeholder 2"/>
          <p:cNvSpPr txBox="1">
            <a:spLocks/>
          </p:cNvSpPr>
          <p:nvPr/>
        </p:nvSpPr>
        <p:spPr>
          <a:xfrm>
            <a:off x="5309982" y="1238889"/>
            <a:ext cx="3834018" cy="5221546"/>
          </a:xfrm>
          <a:prstGeom prst="rect">
            <a:avLst/>
          </a:prstGeom>
        </p:spPr>
        <p:txBody>
          <a:bodyPr>
            <a:normAutofit fontScale="85000" lnSpcReduction="20000"/>
          </a:bodyPr>
          <a:lstStyle>
            <a:lvl1pPr marL="342900" indent="-342900" algn="l" defTabSz="457200" rtl="0" eaLnBrk="1" latinLnBrk="0" hangingPunct="1">
              <a:spcBef>
                <a:spcPct val="20000"/>
              </a:spcBef>
              <a:buClr>
                <a:srgbClr val="002060"/>
              </a:buClr>
              <a:buSzPct val="75000"/>
              <a:buFont typeface="Wingdings" charset="2"/>
              <a:buChar char="Ø"/>
              <a:defRPr sz="3200" kern="1200">
                <a:solidFill>
                  <a:schemeClr val="tx1">
                    <a:lumMod val="75000"/>
                    <a:lumOff val="25000"/>
                  </a:schemeClr>
                </a:solidFill>
                <a:latin typeface="Avenir Next Regular"/>
                <a:ea typeface="+mn-ea"/>
                <a:cs typeface="Avenir Next Regular"/>
              </a:defRPr>
            </a:lvl1pPr>
            <a:lvl2pPr marL="742950" indent="-285750" algn="l" defTabSz="457200" rtl="0" eaLnBrk="1" latinLnBrk="0" hangingPunct="1">
              <a:spcBef>
                <a:spcPct val="20000"/>
              </a:spcBef>
              <a:buClr>
                <a:srgbClr val="002060"/>
              </a:buClr>
              <a:buSzPct val="75000"/>
              <a:buFont typeface="Wingdings" charset="2"/>
              <a:buChar char="Ø"/>
              <a:defRPr sz="2800" kern="1200">
                <a:solidFill>
                  <a:schemeClr val="tx1">
                    <a:lumMod val="75000"/>
                    <a:lumOff val="25000"/>
                  </a:schemeClr>
                </a:solidFill>
                <a:latin typeface="Avenir Next Regular"/>
                <a:ea typeface="+mn-ea"/>
                <a:cs typeface="Avenir Next Regular"/>
              </a:defRPr>
            </a:lvl2pPr>
            <a:lvl3pPr marL="1143000" indent="-228600" algn="l" defTabSz="457200" rtl="0" eaLnBrk="1" latinLnBrk="0" hangingPunct="1">
              <a:spcBef>
                <a:spcPct val="20000"/>
              </a:spcBef>
              <a:buClr>
                <a:srgbClr val="002060"/>
              </a:buClr>
              <a:buSzPct val="75000"/>
              <a:buFont typeface="Wingdings" charset="2"/>
              <a:buChar char="Ø"/>
              <a:defRPr sz="2400" kern="1200">
                <a:solidFill>
                  <a:schemeClr val="tx1">
                    <a:lumMod val="75000"/>
                    <a:lumOff val="25000"/>
                  </a:schemeClr>
                </a:solidFill>
                <a:latin typeface="Avenir Next Regular"/>
                <a:ea typeface="+mn-ea"/>
                <a:cs typeface="Avenir Next Regular"/>
              </a:defRPr>
            </a:lvl3pPr>
            <a:lvl4pPr marL="1600200" indent="-228600" algn="l" defTabSz="457200" rtl="0" eaLnBrk="1" latinLnBrk="0" hangingPunct="1">
              <a:spcBef>
                <a:spcPct val="20000"/>
              </a:spcBef>
              <a:buClr>
                <a:srgbClr val="002060"/>
              </a:buClr>
              <a:buSzPct val="75000"/>
              <a:buFont typeface="Wingdings" charset="2"/>
              <a:buChar char="Ø"/>
              <a:defRPr sz="2000" kern="1200">
                <a:solidFill>
                  <a:schemeClr val="tx1">
                    <a:lumMod val="75000"/>
                    <a:lumOff val="25000"/>
                  </a:schemeClr>
                </a:solidFill>
                <a:latin typeface="Avenir Next Regular"/>
                <a:ea typeface="+mn-ea"/>
                <a:cs typeface="Avenir Next Regular"/>
              </a:defRPr>
            </a:lvl4pPr>
            <a:lvl5pPr marL="2057400" indent="-228600" algn="l" defTabSz="457200" rtl="0" eaLnBrk="1" latinLnBrk="0" hangingPunct="1">
              <a:spcBef>
                <a:spcPct val="20000"/>
              </a:spcBef>
              <a:buClr>
                <a:srgbClr val="002060"/>
              </a:buClr>
              <a:buSzPct val="75000"/>
              <a:buFont typeface="Wingdings" charset="2"/>
              <a:buChar char="Ø"/>
              <a:defRPr sz="2000" kern="1200">
                <a:solidFill>
                  <a:schemeClr val="tx1">
                    <a:lumMod val="75000"/>
                    <a:lumOff val="25000"/>
                  </a:schemeClr>
                </a:solidFill>
                <a:latin typeface="Avenir Next Regular"/>
                <a:ea typeface="+mn-ea"/>
                <a:cs typeface="Avenir Next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ppleSymbols" charset="0"/>
              <a:buChar char="⎎"/>
            </a:pPr>
            <a:r>
              <a:rPr lang="en-US" u="sng" dirty="0" smtClean="0"/>
              <a:t>Goal</a:t>
            </a:r>
            <a:r>
              <a:rPr lang="en-US" dirty="0" smtClean="0"/>
              <a:t>: describe biodiversity patterns across the landscape today, and understand the processes that have led to those patterns</a:t>
            </a:r>
          </a:p>
          <a:p>
            <a:pPr>
              <a:buFont typeface="AppleSymbols" charset="0"/>
              <a:buChar char="⎎"/>
            </a:pPr>
            <a:endParaRPr lang="en-US" dirty="0" smtClean="0"/>
          </a:p>
          <a:p>
            <a:pPr>
              <a:buFont typeface="AppleSymbols" charset="0"/>
              <a:buChar char="⎎"/>
            </a:pPr>
            <a:r>
              <a:rPr lang="en-US" u="sng" dirty="0" smtClean="0"/>
              <a:t>Question</a:t>
            </a:r>
            <a:r>
              <a:rPr lang="en-US" dirty="0" smtClean="0"/>
              <a:t>: If the patterns continually shift, how does that influence inference of the underlying processes?</a:t>
            </a:r>
          </a:p>
        </p:txBody>
      </p:sp>
    </p:spTree>
    <p:extLst>
      <p:ext uri="{BB962C8B-B14F-4D97-AF65-F5344CB8AC3E}">
        <p14:creationId xmlns:p14="http://schemas.microsoft.com/office/powerpoint/2010/main" val="213370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t>Fossil pollen: proxy for vegetation of eastern North America over the past 21,000 years</a:t>
            </a:r>
          </a:p>
        </p:txBody>
      </p:sp>
      <p:pic>
        <p:nvPicPr>
          <p:cNvPr id="5" name="Picture 4"/>
          <p:cNvPicPr>
            <a:picLocks noChangeAspect="1"/>
          </p:cNvPicPr>
          <p:nvPr/>
        </p:nvPicPr>
        <p:blipFill>
          <a:blip r:embed="rId3"/>
          <a:stretch>
            <a:fillRect/>
          </a:stretch>
        </p:blipFill>
        <p:spPr>
          <a:xfrm>
            <a:off x="-11385" y="2347426"/>
            <a:ext cx="9144000" cy="2672432"/>
          </a:xfrm>
          <a:prstGeom prst="rect">
            <a:avLst/>
          </a:prstGeom>
        </p:spPr>
      </p:pic>
      <p:sp>
        <p:nvSpPr>
          <p:cNvPr id="2" name="TextBox 1"/>
          <p:cNvSpPr txBox="1"/>
          <p:nvPr/>
        </p:nvSpPr>
        <p:spPr>
          <a:xfrm>
            <a:off x="4537464" y="6160744"/>
            <a:ext cx="3710246" cy="646331"/>
          </a:xfrm>
          <a:prstGeom prst="rect">
            <a:avLst/>
          </a:prstGeom>
          <a:noFill/>
        </p:spPr>
        <p:txBody>
          <a:bodyPr wrap="none" rtlCol="0">
            <a:spAutoFit/>
          </a:bodyPr>
          <a:lstStyle/>
          <a:p>
            <a:pPr algn="r"/>
            <a:r>
              <a:rPr lang="en-US" dirty="0" err="1" smtClean="0">
                <a:latin typeface="Avenir Next" charset="0"/>
                <a:ea typeface="Avenir Next" charset="0"/>
                <a:cs typeface="Avenir Next" charset="0"/>
              </a:rPr>
              <a:t>Neotoma</a:t>
            </a:r>
            <a:r>
              <a:rPr lang="en-US" dirty="0" smtClean="0">
                <a:latin typeface="Avenir Next" charset="0"/>
                <a:ea typeface="Avenir Next" charset="0"/>
                <a:cs typeface="Avenir Next" charset="0"/>
              </a:rPr>
              <a:t> Paleoecology Database</a:t>
            </a:r>
          </a:p>
          <a:p>
            <a:pPr algn="r"/>
            <a:r>
              <a:rPr lang="en-US" dirty="0" err="1" smtClean="0">
                <a:latin typeface="Avenir Next" charset="0"/>
                <a:ea typeface="Avenir Next" charset="0"/>
                <a:cs typeface="Avenir Next" charset="0"/>
              </a:rPr>
              <a:t>www.neotomadb.org</a:t>
            </a:r>
            <a:endParaRPr lang="en-US" dirty="0">
              <a:latin typeface="Avenir Next" charset="0"/>
              <a:ea typeface="Avenir Next" charset="0"/>
              <a:cs typeface="Avenir Next" charset="0"/>
            </a:endParaRPr>
          </a:p>
        </p:txBody>
      </p:sp>
      <p:pic>
        <p:nvPicPr>
          <p:cNvPr id="6" name="Picture 5" descr="Neotoma-LogoPollenHRC.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887074" y="5903089"/>
            <a:ext cx="1412118" cy="975008"/>
          </a:xfrm>
          <a:prstGeom prst="rect">
            <a:avLst/>
          </a:prstGeom>
          <a:noFill/>
          <a:ln w="9525">
            <a:noFill/>
            <a:miter lim="800000"/>
            <a:headEnd/>
            <a:tailEnd/>
          </a:ln>
        </p:spPr>
      </p:pic>
    </p:spTree>
    <p:extLst>
      <p:ext uri="{BB962C8B-B14F-4D97-AF65-F5344CB8AC3E}">
        <p14:creationId xmlns:p14="http://schemas.microsoft.com/office/powerpoint/2010/main" val="10084390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ssim15.jpg"/>
          <p:cNvPicPr>
            <a:picLocks noChangeAspect="1"/>
          </p:cNvPicPr>
          <p:nvPr/>
        </p:nvPicPr>
        <p:blipFill>
          <a:blip r:embed="rId2"/>
          <a:stretch>
            <a:fillRect/>
          </a:stretch>
        </p:blipFill>
        <p:spPr>
          <a:xfrm>
            <a:off x="2514600" y="1311593"/>
            <a:ext cx="4114800" cy="423481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17110863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ssim14.jpg"/>
          <p:cNvPicPr>
            <a:picLocks noChangeAspect="1"/>
          </p:cNvPicPr>
          <p:nvPr/>
        </p:nvPicPr>
        <p:blipFill>
          <a:blip r:embed="rId2"/>
          <a:stretch>
            <a:fillRect/>
          </a:stretch>
        </p:blipFill>
        <p:spPr>
          <a:xfrm>
            <a:off x="2514600" y="1311593"/>
            <a:ext cx="4114800" cy="4234815"/>
          </a:xfrm>
          <a:prstGeom prst="rect">
            <a:avLst/>
          </a:prstGeom>
        </p:spPr>
      </p:pic>
      <p:sp>
        <p:nvSpPr>
          <p:cNvPr id="2" name="Title 1"/>
          <p:cNvSpPr>
            <a:spLocks noGrp="1"/>
          </p:cNvSpPr>
          <p:nvPr>
            <p:ph type="title"/>
          </p:nvPr>
        </p:nvSpPr>
        <p:spPr/>
        <p:txBody>
          <a:bodyPr>
            <a:normAutofit fontScale="90000"/>
          </a:bodyPr>
          <a:lstStyle/>
          <a:p>
            <a:r>
              <a:rPr lang="en-US" dirty="0" smtClean="0"/>
              <a:t>Community dissimilarity has changed dramatically over past 15,000 years</a:t>
            </a:r>
            <a:endParaRPr lang="en-US" dirty="0"/>
          </a:p>
        </p:txBody>
      </p:sp>
      <p:sp>
        <p:nvSpPr>
          <p:cNvPr id="52" name="TextBox 7"/>
          <p:cNvSpPr txBox="1">
            <a:spLocks noChangeArrowheads="1"/>
          </p:cNvSpPr>
          <p:nvPr/>
        </p:nvSpPr>
        <p:spPr bwMode="auto">
          <a:xfrm>
            <a:off x="6654800" y="6596390"/>
            <a:ext cx="2489200" cy="261610"/>
          </a:xfrm>
          <a:prstGeom prst="rect">
            <a:avLst/>
          </a:prstGeom>
          <a:noFill/>
          <a:ln w="9525">
            <a:noFill/>
            <a:miter lim="800000"/>
            <a:headEnd/>
            <a:tailEnd/>
          </a:ln>
        </p:spPr>
        <p:txBody>
          <a:bodyPr wrap="square" lIns="0" tIns="0" rIns="91440" bIns="45720">
            <a:prstTxWarp prst="textNoShape">
              <a:avLst/>
            </a:prstTxWarp>
            <a:spAutoFit/>
          </a:bodyPr>
          <a:lstStyle/>
          <a:p>
            <a:pPr algn="r"/>
            <a:r>
              <a:rPr lang="en-US" sz="1400" dirty="0">
                <a:solidFill>
                  <a:schemeClr val="bg1"/>
                </a:solidFill>
                <a:latin typeface="Calibri" charset="0"/>
                <a:ea typeface="Calibri" charset="0"/>
                <a:cs typeface="Calibri" charset="0"/>
              </a:rPr>
              <a:t>Blois et al.</a:t>
            </a:r>
            <a:r>
              <a:rPr lang="en-US" sz="1400" dirty="0" smtClean="0">
                <a:solidFill>
                  <a:schemeClr val="bg1"/>
                </a:solidFill>
                <a:latin typeface="Calibri" charset="0"/>
                <a:ea typeface="Calibri" charset="0"/>
                <a:cs typeface="Calibri" charset="0"/>
              </a:rPr>
              <a:t> in revision, </a:t>
            </a:r>
            <a:r>
              <a:rPr lang="en-US" sz="1400" i="1" dirty="0" err="1" smtClean="0">
                <a:solidFill>
                  <a:schemeClr val="bg1"/>
                </a:solidFill>
                <a:latin typeface="Calibri" charset="0"/>
                <a:ea typeface="Calibri" charset="0"/>
                <a:cs typeface="Calibri" charset="0"/>
              </a:rPr>
              <a:t>Ecography</a:t>
            </a:r>
            <a:r>
              <a:rPr lang="en-US" sz="1400" i="1" dirty="0" smtClean="0">
                <a:solidFill>
                  <a:schemeClr val="bg1"/>
                </a:solidFill>
                <a:latin typeface="Calibri" charset="0"/>
                <a:ea typeface="Calibri" charset="0"/>
                <a:cs typeface="Calibri" charset="0"/>
              </a:rPr>
              <a:t>  </a:t>
            </a:r>
            <a:endParaRPr lang="en-US" sz="1400" i="1" dirty="0">
              <a:solidFill>
                <a:schemeClr val="bg1"/>
              </a:solidFill>
              <a:latin typeface="Calibri" charset="0"/>
              <a:ea typeface="Calibri" charset="0"/>
              <a:cs typeface="Calibri" charset="0"/>
            </a:endParaRPr>
          </a:p>
        </p:txBody>
      </p:sp>
      <p:sp>
        <p:nvSpPr>
          <p:cNvPr id="54" name="TextBox 53"/>
          <p:cNvSpPr txBox="1"/>
          <p:nvPr/>
        </p:nvSpPr>
        <p:spPr>
          <a:xfrm>
            <a:off x="2286000" y="6183868"/>
            <a:ext cx="1547344" cy="369332"/>
          </a:xfrm>
          <a:prstGeom prst="rect">
            <a:avLst/>
          </a:prstGeom>
          <a:noFill/>
        </p:spPr>
        <p:txBody>
          <a:bodyPr wrap="none" rtlCol="0">
            <a:spAutoFit/>
          </a:bodyPr>
          <a:lstStyle/>
          <a:p>
            <a:pPr algn="ctr"/>
            <a:r>
              <a:rPr lang="en-US" dirty="0" smtClean="0"/>
              <a:t>Homogeneous</a:t>
            </a:r>
            <a:endParaRPr lang="en-US" dirty="0"/>
          </a:p>
        </p:txBody>
      </p:sp>
      <p:sp>
        <p:nvSpPr>
          <p:cNvPr id="55" name="TextBox 54"/>
          <p:cNvSpPr txBox="1"/>
          <p:nvPr/>
        </p:nvSpPr>
        <p:spPr>
          <a:xfrm>
            <a:off x="5236718" y="6183868"/>
            <a:ext cx="1621282" cy="369332"/>
          </a:xfrm>
          <a:prstGeom prst="rect">
            <a:avLst/>
          </a:prstGeom>
          <a:noFill/>
        </p:spPr>
        <p:txBody>
          <a:bodyPr wrap="none" rtlCol="0">
            <a:spAutoFit/>
          </a:bodyPr>
          <a:lstStyle/>
          <a:p>
            <a:pPr algn="ctr"/>
            <a:r>
              <a:rPr lang="en-US" dirty="0" smtClean="0"/>
              <a:t>Heterogeneous</a:t>
            </a:r>
            <a:endParaRPr lang="en-US" dirty="0"/>
          </a:p>
        </p:txBody>
      </p:sp>
      <p:pic>
        <p:nvPicPr>
          <p:cNvPr id="56" name="Picture 55" descr="DissimScale.jpg"/>
          <p:cNvPicPr>
            <a:picLocks noChangeAspect="1"/>
          </p:cNvPicPr>
          <p:nvPr/>
        </p:nvPicPr>
        <p:blipFill>
          <a:blip r:embed="rId3"/>
          <a:srcRect b="38814"/>
          <a:stretch>
            <a:fillRect/>
          </a:stretch>
        </p:blipFill>
        <p:spPr>
          <a:xfrm>
            <a:off x="3149606" y="5848350"/>
            <a:ext cx="2844789" cy="448449"/>
          </a:xfrm>
          <a:prstGeom prst="rect">
            <a:avLst/>
          </a:prstGeom>
        </p:spPr>
      </p:pic>
    </p:spTree>
    <p:extLst>
      <p:ext uri="{BB962C8B-B14F-4D97-AF65-F5344CB8AC3E}">
        <p14:creationId xmlns:p14="http://schemas.microsoft.com/office/powerpoint/2010/main" val="12743809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2652</TotalTime>
  <Words>4200</Words>
  <Application>Microsoft Macintosh PowerPoint</Application>
  <PresentationFormat>On-screen Show (4:3)</PresentationFormat>
  <Paragraphs>525</Paragraphs>
  <Slides>64</Slides>
  <Notes>45</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64</vt:i4>
      </vt:variant>
    </vt:vector>
  </HeadingPairs>
  <TitlesOfParts>
    <vt:vector size="77" baseType="lpstr">
      <vt:lpstr>AppleSymbols</vt:lpstr>
      <vt:lpstr>Arial</vt:lpstr>
      <vt:lpstr>Avenir Book</vt:lpstr>
      <vt:lpstr>Avenir Next</vt:lpstr>
      <vt:lpstr>Avenir Next Regular</vt:lpstr>
      <vt:lpstr>Calibri</vt:lpstr>
      <vt:lpstr>Gill Sans</vt:lpstr>
      <vt:lpstr>Gill Sans SemiBold</vt:lpstr>
      <vt:lpstr>Helvetica</vt:lpstr>
      <vt:lpstr>Mangal</vt:lpstr>
      <vt:lpstr>ＭＳ Ｐゴシック</vt:lpstr>
      <vt:lpstr>Wingdings</vt:lpstr>
      <vt:lpstr>Office Theme</vt:lpstr>
      <vt:lpstr>Spatiotemporal change in ecological patterns across the late Quaternary</vt:lpstr>
      <vt:lpstr>Providing a long-term context for recent and future biodiversity change </vt:lpstr>
      <vt:lpstr>Providing a long-term context for recent and future biodiversity change </vt:lpstr>
      <vt:lpstr>Study system: Fossil pollen from lake sediments captures a diverse plant community</vt:lpstr>
      <vt:lpstr>Study system: Fossil pollen from lake sediments captures a diverse plant community</vt:lpstr>
      <vt:lpstr>Fossil pollen: proxy for vegetation of eastern North America over the past 21,000 years</vt:lpstr>
      <vt:lpstr>Fossil pollen: proxy for vegetation of eastern North America over the past 21,000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Community dissimilarity has changed dramatically over past 15,000 years</vt:lpstr>
      <vt:lpstr>Are these changes linked to climate?</vt:lpstr>
      <vt:lpstr>Climate simulations</vt:lpstr>
      <vt:lpstr>What is the influence of climate on community turnover across space and time?</vt:lpstr>
      <vt:lpstr>Generalized dissimilarity modeling</vt:lpstr>
      <vt:lpstr>Is the influence of climate (or other factors) stable through time?</vt:lpstr>
      <vt:lpstr>Fitted climate-turnover relationships</vt:lpstr>
      <vt:lpstr>Fitted relationships for individual climate variables changes through time</vt:lpstr>
      <vt:lpstr>Fitted relationships for individual climate variables changes through time</vt:lpstr>
      <vt:lpstr>Fitted relationships for individual climate variables changes through time</vt:lpstr>
      <vt:lpstr>What is the influence of climate on community turnover across space and time?</vt:lpstr>
      <vt:lpstr>Providing a long-term context for recent and future biodiversity change </vt:lpstr>
      <vt:lpstr>Approaches for projecting across space or time</vt:lpstr>
      <vt:lpstr>Approaches for projecting across space or time</vt:lpstr>
      <vt:lpstr>Species-level modeling</vt:lpstr>
      <vt:lpstr>Community-level modeling</vt:lpstr>
      <vt:lpstr>Community-level modeling</vt:lpstr>
      <vt:lpstr>Comparing SDMs vs CLMs through time</vt:lpstr>
      <vt:lpstr>Comparing SDMs vs CLMs through time</vt:lpstr>
      <vt:lpstr>Comparing SDMs vs CLMs through time</vt:lpstr>
      <vt:lpstr>Comparing SDMs vs CLMs through time</vt:lpstr>
      <vt:lpstr>SDM-CLM comparison</vt:lpstr>
      <vt:lpstr>Models perform poorly when projected to distant time periods</vt:lpstr>
      <vt:lpstr>Models perform poorly when projected to distant time periods</vt:lpstr>
      <vt:lpstr>SDMs: relatively better for adjacent times CLMs: relatively better for distant times</vt:lpstr>
      <vt:lpstr>CLMs: better calibrated than SDMs</vt:lpstr>
      <vt:lpstr>Model performance declines as climate novelty increases…</vt:lpstr>
      <vt:lpstr>Model performance declines as climate novelty increases…</vt:lpstr>
      <vt:lpstr>Model performance declines as climate novelty increases… LESS so for CLMS</vt:lpstr>
      <vt:lpstr>How might future climate novelty impact model performance?</vt:lpstr>
      <vt:lpstr>Climate novelty through time: all of North America</vt:lpstr>
      <vt:lpstr>Climate novelty through time: all of North America</vt:lpstr>
      <vt:lpstr>Climate novelty through time: eastern North America</vt:lpstr>
      <vt:lpstr>Climate novelty through time: eastern North America</vt:lpstr>
      <vt:lpstr>Model performance &amp; future novelty</vt:lpstr>
      <vt:lpstr>Model performance &amp; future novelty</vt:lpstr>
      <vt:lpstr>Model performance &amp; future novelty</vt:lpstr>
      <vt:lpstr>How might future climate novelty impact model performance?</vt:lpstr>
      <vt:lpstr>Thanks!  Questions?</vt:lpstr>
      <vt:lpstr>PowerPoint Presentation</vt:lpstr>
      <vt:lpstr>Past, present, and future climate change</vt:lpstr>
      <vt:lpstr>What factors structure populations and communities across space and time?</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Biogeography in a Changing Environment: Perspectives from the Late Quaternary </dc:title>
  <dc:creator>Jessica Blois</dc:creator>
  <cp:lastModifiedBy>Jessica Blois</cp:lastModifiedBy>
  <cp:revision>208</cp:revision>
  <cp:lastPrinted>2017-01-12T17:31:17Z</cp:lastPrinted>
  <dcterms:created xsi:type="dcterms:W3CDTF">2016-11-30T16:27:50Z</dcterms:created>
  <dcterms:modified xsi:type="dcterms:W3CDTF">2018-08-02T20:34:48Z</dcterms:modified>
</cp:coreProperties>
</file>